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60" r:id="rId5"/>
    <p:sldId id="267" r:id="rId6"/>
    <p:sldId id="268" r:id="rId7"/>
    <p:sldId id="269" r:id="rId8"/>
    <p:sldId id="272" r:id="rId9"/>
    <p:sldId id="270" r:id="rId10"/>
    <p:sldId id="271" r:id="rId11"/>
    <p:sldId id="273" r:id="rId12"/>
    <p:sldId id="274" r:id="rId13"/>
    <p:sldId id="288" r:id="rId14"/>
    <p:sldId id="289" r:id="rId15"/>
    <p:sldId id="290" r:id="rId16"/>
    <p:sldId id="277" r:id="rId17"/>
    <p:sldId id="278" r:id="rId18"/>
    <p:sldId id="279" r:id="rId19"/>
    <p:sldId id="280" r:id="rId20"/>
    <p:sldId id="281" r:id="rId21"/>
    <p:sldId id="282" r:id="rId22"/>
    <p:sldId id="283" r:id="rId23"/>
    <p:sldId id="284" r:id="rId24"/>
    <p:sldId id="285" r:id="rId25"/>
    <p:sldId id="286" r:id="rId26"/>
    <p:sldId id="26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46"/>
    <p:restoredTop sz="94685"/>
  </p:normalViewPr>
  <p:slideViewPr>
    <p:cSldViewPr snapToGrid="0" snapToObjects="1">
      <p:cViewPr>
        <p:scale>
          <a:sx n="67" d="100"/>
          <a:sy n="67" d="100"/>
        </p:scale>
        <p:origin x="-1008" y="-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22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08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0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57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83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77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4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7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50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24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7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21799" y="416560"/>
            <a:ext cx="1743982" cy="1743982"/>
          </a:xfrm>
          <a:prstGeom prst="rect">
            <a:avLst/>
          </a:prstGeom>
        </p:spPr>
      </p:pic>
    </p:spTree>
    <p:extLst>
      <p:ext uri="{BB962C8B-B14F-4D97-AF65-F5344CB8AC3E}">
        <p14:creationId xmlns:p14="http://schemas.microsoft.com/office/powerpoint/2010/main" val="1164137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6200"/>
            <a:ext cx="9144000" cy="6857464"/>
          </a:xfrm>
          <a:prstGeom prst="rect">
            <a:avLst/>
          </a:prstGeom>
        </p:spPr>
      </p:pic>
      <p:sp>
        <p:nvSpPr>
          <p:cNvPr id="5" name="TextBox 4"/>
          <p:cNvSpPr txBox="1"/>
          <p:nvPr/>
        </p:nvSpPr>
        <p:spPr>
          <a:xfrm>
            <a:off x="4089114" y="3024404"/>
            <a:ext cx="4880224" cy="1569660"/>
          </a:xfrm>
          <a:prstGeom prst="rect">
            <a:avLst/>
          </a:prstGeom>
          <a:noFill/>
        </p:spPr>
        <p:txBody>
          <a:bodyPr wrap="square" rtlCol="0">
            <a:spAutoFit/>
          </a:bodyPr>
          <a:lstStyle/>
          <a:p>
            <a:r>
              <a:rPr lang="en-US" sz="3200" dirty="0" smtClean="0">
                <a:solidFill>
                  <a:schemeClr val="bg1"/>
                </a:solidFill>
                <a:latin typeface="Futura Medium" charset="0"/>
                <a:ea typeface="Futura Medium" charset="0"/>
                <a:cs typeface="Futura Medium" charset="0"/>
              </a:rPr>
              <a:t>Use maximum of food you buy</a:t>
            </a:r>
          </a:p>
          <a:p>
            <a:endParaRPr lang="en-US" sz="3200" dirty="0">
              <a:solidFill>
                <a:schemeClr val="bg1"/>
              </a:solidFill>
              <a:latin typeface="Futura Medium" charset="0"/>
              <a:ea typeface="Futura Medium" charset="0"/>
              <a:cs typeface="Futura Medium"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5210175"/>
            <a:ext cx="75342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7827" y="696695"/>
            <a:ext cx="8543925" cy="1077218"/>
          </a:xfrm>
          <a:prstGeom prst="rect">
            <a:avLst/>
          </a:prstGeom>
        </p:spPr>
        <p:txBody>
          <a:bodyPr wrap="square">
            <a:spAutoFit/>
          </a:bodyPr>
          <a:lstStyle/>
          <a:p>
            <a:r>
              <a:rPr lang="en-GB" sz="3200" b="1" dirty="0">
                <a:solidFill>
                  <a:schemeClr val="bg1"/>
                </a:solidFill>
              </a:rPr>
              <a:t>Low Carbon Communities Initiative</a:t>
            </a:r>
            <a:endParaRPr lang="en-GB" sz="3200" dirty="0">
              <a:solidFill>
                <a:schemeClr val="bg1"/>
              </a:solidFill>
            </a:endParaRPr>
          </a:p>
          <a:p>
            <a:r>
              <a:rPr lang="en-GB" sz="3200" b="1" dirty="0">
                <a:solidFill>
                  <a:schemeClr val="bg1"/>
                </a:solidFill>
              </a:rPr>
              <a:t>Networking Key Services- NKS</a:t>
            </a:r>
            <a:endParaRPr lang="en-GB" sz="3200" dirty="0">
              <a:solidFill>
                <a:schemeClr val="bg1"/>
              </a:solidFill>
            </a:endParaRPr>
          </a:p>
        </p:txBody>
      </p:sp>
    </p:spTree>
    <p:extLst>
      <p:ext uri="{BB962C8B-B14F-4D97-AF65-F5344CB8AC3E}">
        <p14:creationId xmlns:p14="http://schemas.microsoft.com/office/powerpoint/2010/main" val="58647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2" name="TextBox 1"/>
          <p:cNvSpPr txBox="1"/>
          <p:nvPr/>
        </p:nvSpPr>
        <p:spPr>
          <a:xfrm>
            <a:off x="441789" y="3432522"/>
            <a:ext cx="5650786" cy="1569660"/>
          </a:xfrm>
          <a:prstGeom prst="rect">
            <a:avLst/>
          </a:prstGeom>
          <a:noFill/>
        </p:spPr>
        <p:txBody>
          <a:bodyPr wrap="square" rtlCol="0">
            <a:spAutoFit/>
          </a:bodyPr>
          <a:lstStyle/>
          <a:p>
            <a:r>
              <a:rPr lang="en-US" dirty="0">
                <a:solidFill>
                  <a:schemeClr val="tx1">
                    <a:lumMod val="65000"/>
                    <a:lumOff val="35000"/>
                  </a:schemeClr>
                </a:solidFill>
                <a:latin typeface="Futura Medium" charset="0"/>
                <a:ea typeface="Futura Medium" charset="0"/>
                <a:cs typeface="Futura Medium" charset="0"/>
              </a:rPr>
              <a:t>£41.40 /11 = £3.80 per person</a:t>
            </a:r>
          </a:p>
          <a:p>
            <a:endParaRPr lang="en-US" dirty="0">
              <a:solidFill>
                <a:schemeClr val="tx1">
                  <a:lumMod val="65000"/>
                  <a:lumOff val="35000"/>
                </a:schemeClr>
              </a:solidFill>
              <a:latin typeface="Futura Medium" charset="0"/>
              <a:ea typeface="Futura Medium" charset="0"/>
              <a:cs typeface="Futura Medium" charset="0"/>
            </a:endParaRPr>
          </a:p>
          <a:p>
            <a:r>
              <a:rPr lang="en-US" sz="2400" b="1" dirty="0">
                <a:solidFill>
                  <a:schemeClr val="tx1">
                    <a:lumMod val="65000"/>
                    <a:lumOff val="35000"/>
                  </a:schemeClr>
                </a:solidFill>
                <a:latin typeface="Futura" charset="0"/>
                <a:ea typeface="Futura" charset="0"/>
                <a:cs typeface="Futura" charset="0"/>
              </a:rPr>
              <a:t>£198 = per year / person</a:t>
            </a:r>
          </a:p>
          <a:p>
            <a:endParaRPr lang="en-US" dirty="0">
              <a:solidFill>
                <a:schemeClr val="tx1">
                  <a:lumMod val="65000"/>
                  <a:lumOff val="35000"/>
                </a:schemeClr>
              </a:solidFill>
              <a:latin typeface="Futura Medium" charset="0"/>
              <a:ea typeface="Futura Medium" charset="0"/>
              <a:cs typeface="Futura Medium" charset="0"/>
            </a:endParaRPr>
          </a:p>
          <a:p>
            <a:r>
              <a:rPr lang="en-US" dirty="0">
                <a:solidFill>
                  <a:schemeClr val="tx1">
                    <a:lumMod val="65000"/>
                    <a:lumOff val="35000"/>
                  </a:schemeClr>
                </a:solidFill>
                <a:latin typeface="Futura Medium" charset="0"/>
                <a:ea typeface="Futura Medium" charset="0"/>
                <a:cs typeface="Futura Medium" charset="0"/>
              </a:rPr>
              <a:t>In line with national average </a:t>
            </a:r>
          </a:p>
        </p:txBody>
      </p:sp>
      <p:sp>
        <p:nvSpPr>
          <p:cNvPr id="5" name="TextBox 4"/>
          <p:cNvSpPr txBox="1"/>
          <p:nvPr/>
        </p:nvSpPr>
        <p:spPr>
          <a:xfrm>
            <a:off x="441789" y="2577102"/>
            <a:ext cx="6400800" cy="523220"/>
          </a:xfrm>
          <a:prstGeom prst="rect">
            <a:avLst/>
          </a:prstGeom>
          <a:noFill/>
        </p:spPr>
        <p:txBody>
          <a:bodyPr wrap="square" rtlCol="0">
            <a:spAutoFit/>
          </a:bodyPr>
          <a:lstStyle/>
          <a:p>
            <a:r>
              <a:rPr lang="en-US" sz="2800" b="1" dirty="0">
                <a:solidFill>
                  <a:srgbClr val="DF505B"/>
                </a:solidFill>
                <a:latin typeface="Futura" charset="0"/>
                <a:ea typeface="Futura" charset="0"/>
                <a:cs typeface="Futura" charset="0"/>
              </a:rPr>
              <a:t>How much could I save?</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99" y="416560"/>
            <a:ext cx="1743982" cy="1743982"/>
          </a:xfrm>
          <a:prstGeom prst="rect">
            <a:avLst/>
          </a:prstGeom>
        </p:spPr>
      </p:pic>
    </p:spTree>
    <p:extLst>
      <p:ext uri="{BB962C8B-B14F-4D97-AF65-F5344CB8AC3E}">
        <p14:creationId xmlns:p14="http://schemas.microsoft.com/office/powerpoint/2010/main" val="131212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9144000"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
        <p:nvSpPr>
          <p:cNvPr id="2" name="TextBox 1"/>
          <p:cNvSpPr txBox="1"/>
          <p:nvPr/>
        </p:nvSpPr>
        <p:spPr>
          <a:xfrm>
            <a:off x="441788" y="3821988"/>
            <a:ext cx="3045691" cy="1477328"/>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£63 million of dairy waste every year = enough milk for half a million bowls of cereal every day.  </a:t>
            </a:r>
            <a:br>
              <a:rPr lang="en-US" dirty="0">
                <a:solidFill>
                  <a:schemeClr val="bg1"/>
                </a:solidFill>
                <a:latin typeface="Futura Medium" charset="0"/>
                <a:ea typeface="Futura Medium" charset="0"/>
                <a:cs typeface="Futura Medium" charset="0"/>
              </a:rPr>
            </a:br>
            <a:endParaRPr lang="en-US" dirty="0">
              <a:solidFill>
                <a:schemeClr val="tx1">
                  <a:lumMod val="65000"/>
                  <a:lumOff val="35000"/>
                </a:schemeClr>
              </a:solidFill>
              <a:latin typeface="Futura Medium" charset="0"/>
              <a:ea typeface="Futura Medium" charset="0"/>
              <a:cs typeface="Futura Medium" charset="0"/>
            </a:endParaRPr>
          </a:p>
        </p:txBody>
      </p:sp>
      <p:sp>
        <p:nvSpPr>
          <p:cNvPr id="5" name="TextBox 4"/>
          <p:cNvSpPr txBox="1"/>
          <p:nvPr/>
        </p:nvSpPr>
        <p:spPr>
          <a:xfrm>
            <a:off x="441789" y="2577102"/>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In Scotland we throw away:</a:t>
            </a:r>
            <a:endParaRPr lang="en-US" sz="2800" b="1" dirty="0">
              <a:solidFill>
                <a:schemeClr val="tx1">
                  <a:lumMod val="65000"/>
                  <a:lumOff val="35000"/>
                </a:schemeClr>
              </a:solidFill>
              <a:latin typeface="Futura" charset="0"/>
              <a:ea typeface="Futura" charset="0"/>
              <a:cs typeface="Futura" charset="0"/>
            </a:endParaRPr>
          </a:p>
        </p:txBody>
      </p:sp>
      <p:sp>
        <p:nvSpPr>
          <p:cNvPr id="6" name="TextBox 5"/>
          <p:cNvSpPr txBox="1"/>
          <p:nvPr/>
        </p:nvSpPr>
        <p:spPr>
          <a:xfrm>
            <a:off x="441789" y="3199545"/>
            <a:ext cx="5650786" cy="461665"/>
          </a:xfrm>
          <a:prstGeom prst="rect">
            <a:avLst/>
          </a:prstGeom>
          <a:noFill/>
        </p:spPr>
        <p:txBody>
          <a:bodyPr wrap="square" rtlCol="0">
            <a:spAutoFit/>
          </a:bodyPr>
          <a:lstStyle/>
          <a:p>
            <a:r>
              <a:rPr lang="en-US" sz="2400" dirty="0">
                <a:solidFill>
                  <a:schemeClr val="bg1"/>
                </a:solidFill>
                <a:latin typeface="Futura Medium" charset="0"/>
                <a:ea typeface="Futura Medium" charset="0"/>
                <a:cs typeface="Futura Medium" charset="0"/>
              </a:rPr>
              <a:t>Dairy</a:t>
            </a:r>
          </a:p>
        </p:txBody>
      </p:sp>
      <p:grpSp>
        <p:nvGrpSpPr>
          <p:cNvPr id="7" name="Group 6"/>
          <p:cNvGrpSpPr/>
          <p:nvPr/>
        </p:nvGrpSpPr>
        <p:grpSpPr>
          <a:xfrm>
            <a:off x="6275827" y="4065143"/>
            <a:ext cx="2591160" cy="2591160"/>
            <a:chOff x="5512085" y="714054"/>
            <a:chExt cx="2614773" cy="2614773"/>
          </a:xfrm>
        </p:grpSpPr>
        <p:sp>
          <p:nvSpPr>
            <p:cNvPr id="8" name="Oval 7"/>
            <p:cNvSpPr/>
            <p:nvPr/>
          </p:nvSpPr>
          <p:spPr>
            <a:xfrm>
              <a:off x="5653354" y="855323"/>
              <a:ext cx="2332234" cy="2332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2085" y="714054"/>
              <a:ext cx="2614773" cy="2614773"/>
            </a:xfrm>
            <a:prstGeom prst="ellipse">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441249" y="4883668"/>
            <a:ext cx="2260314" cy="954107"/>
          </a:xfrm>
          <a:prstGeom prst="rect">
            <a:avLst/>
          </a:prstGeom>
          <a:noFill/>
        </p:spPr>
        <p:txBody>
          <a:bodyPr wrap="square" rtlCol="0">
            <a:spAutoFit/>
          </a:bodyPr>
          <a:lstStyle/>
          <a:p>
            <a:pPr algn="ctr"/>
            <a:r>
              <a:rPr lang="en-US" sz="1400" b="1" dirty="0">
                <a:solidFill>
                  <a:srgbClr val="DF505B"/>
                </a:solidFill>
                <a:latin typeface="Futura" charset="0"/>
                <a:ea typeface="Futura" charset="0"/>
                <a:cs typeface="Futura" charset="0"/>
              </a:rPr>
              <a:t>85,000 </a:t>
            </a:r>
            <a:r>
              <a:rPr lang="en-US" sz="1400" b="1" dirty="0" err="1">
                <a:solidFill>
                  <a:srgbClr val="DF505B"/>
                </a:solidFill>
                <a:latin typeface="Futura" charset="0"/>
                <a:ea typeface="Futura" charset="0"/>
                <a:cs typeface="Futura" charset="0"/>
              </a:rPr>
              <a:t>litres</a:t>
            </a:r>
            <a:r>
              <a:rPr lang="en-US" sz="1400" b="1" dirty="0">
                <a:solidFill>
                  <a:srgbClr val="DF505B"/>
                </a:solidFill>
                <a:latin typeface="Futura" charset="0"/>
                <a:ea typeface="Futura" charset="0"/>
                <a:cs typeface="Futura" charset="0"/>
              </a:rPr>
              <a:t> of milk is </a:t>
            </a:r>
            <a:br>
              <a:rPr lang="en-US" sz="1400" b="1" dirty="0">
                <a:solidFill>
                  <a:srgbClr val="DF505B"/>
                </a:solidFill>
                <a:latin typeface="Futura" charset="0"/>
                <a:ea typeface="Futura" charset="0"/>
                <a:cs typeface="Futura" charset="0"/>
              </a:rPr>
            </a:br>
            <a:r>
              <a:rPr lang="en-US" sz="1400" b="1" dirty="0">
                <a:solidFill>
                  <a:srgbClr val="DF505B"/>
                </a:solidFill>
                <a:latin typeface="Futura" charset="0"/>
                <a:ea typeface="Futura" charset="0"/>
                <a:cs typeface="Futura" charset="0"/>
              </a:rPr>
              <a:t>thrown out untouched.</a:t>
            </a:r>
          </a:p>
          <a:p>
            <a:pPr algn="ctr"/>
            <a:r>
              <a:rPr lang="en-US" sz="1400" dirty="0">
                <a:solidFill>
                  <a:schemeClr val="tx1">
                    <a:lumMod val="65000"/>
                    <a:lumOff val="35000"/>
                  </a:schemeClr>
                </a:solidFill>
                <a:latin typeface="Futura Medium" charset="0"/>
                <a:ea typeface="Futura Medium" charset="0"/>
                <a:cs typeface="Futura Medium" charset="0"/>
              </a:rPr>
              <a:t>That’s the output of </a:t>
            </a:r>
          </a:p>
          <a:p>
            <a:pPr algn="ctr"/>
            <a:r>
              <a:rPr lang="en-US" sz="1400" dirty="0">
                <a:solidFill>
                  <a:schemeClr val="tx1">
                    <a:lumMod val="65000"/>
                    <a:lumOff val="35000"/>
                  </a:schemeClr>
                </a:solidFill>
                <a:latin typeface="Futura Medium" charset="0"/>
                <a:ea typeface="Futura Medium" charset="0"/>
                <a:cs typeface="Futura Medium" charset="0"/>
              </a:rPr>
              <a:t>1300 cows.</a:t>
            </a:r>
          </a:p>
        </p:txBody>
      </p:sp>
    </p:spTree>
    <p:extLst>
      <p:ext uri="{BB962C8B-B14F-4D97-AF65-F5344CB8AC3E}">
        <p14:creationId xmlns:p14="http://schemas.microsoft.com/office/powerpoint/2010/main" val="148255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18467" y="0"/>
            <a:ext cx="4825533" cy="6858000"/>
          </a:xfrm>
          <a:prstGeom prst="rect">
            <a:avLst/>
          </a:prstGeom>
        </p:spPr>
      </p:pic>
      <p:sp>
        <p:nvSpPr>
          <p:cNvPr id="11" name="Rectangle 10"/>
          <p:cNvSpPr/>
          <p:nvPr/>
        </p:nvSpPr>
        <p:spPr>
          <a:xfrm>
            <a:off x="0" y="-105068"/>
            <a:ext cx="4438436" cy="7091495"/>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1789" y="3432522"/>
            <a:ext cx="3080344" cy="1200329"/>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£76 million of bakery waste every year </a:t>
            </a:r>
          </a:p>
          <a:p>
            <a:r>
              <a:rPr lang="en-US" dirty="0">
                <a:solidFill>
                  <a:schemeClr val="bg1"/>
                </a:solidFill>
                <a:latin typeface="Futura Medium" charset="0"/>
                <a:ea typeface="Futura Medium" charset="0"/>
                <a:cs typeface="Futura Medium" charset="0"/>
              </a:rPr>
              <a:t>= enough to make 800 million sandwiches. </a:t>
            </a:r>
          </a:p>
        </p:txBody>
      </p:sp>
      <p:sp>
        <p:nvSpPr>
          <p:cNvPr id="5" name="TextBox 4"/>
          <p:cNvSpPr txBox="1"/>
          <p:nvPr/>
        </p:nvSpPr>
        <p:spPr>
          <a:xfrm>
            <a:off x="441789" y="2577102"/>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Bakery</a:t>
            </a:r>
          </a:p>
        </p:txBody>
      </p:sp>
      <p:grpSp>
        <p:nvGrpSpPr>
          <p:cNvPr id="6" name="Group 5"/>
          <p:cNvGrpSpPr/>
          <p:nvPr/>
        </p:nvGrpSpPr>
        <p:grpSpPr>
          <a:xfrm>
            <a:off x="6195617" y="3952849"/>
            <a:ext cx="2591160" cy="2591160"/>
            <a:chOff x="5512085" y="714054"/>
            <a:chExt cx="2614773" cy="2614773"/>
          </a:xfrm>
        </p:grpSpPr>
        <p:sp>
          <p:nvSpPr>
            <p:cNvPr id="7" name="Oval 6"/>
            <p:cNvSpPr/>
            <p:nvPr/>
          </p:nvSpPr>
          <p:spPr>
            <a:xfrm>
              <a:off x="5653354" y="855323"/>
              <a:ext cx="2332234" cy="2332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2085" y="714054"/>
              <a:ext cx="2614773" cy="2614773"/>
            </a:xfrm>
            <a:prstGeom prst="ellipse">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61039" y="4879096"/>
            <a:ext cx="2260314" cy="738664"/>
          </a:xfrm>
          <a:prstGeom prst="rect">
            <a:avLst/>
          </a:prstGeom>
          <a:noFill/>
        </p:spPr>
        <p:txBody>
          <a:bodyPr wrap="square" rtlCol="0">
            <a:spAutoFit/>
          </a:bodyPr>
          <a:lstStyle/>
          <a:p>
            <a:pPr algn="ctr"/>
            <a:r>
              <a:rPr lang="en-GB" sz="1400" b="1" dirty="0">
                <a:solidFill>
                  <a:srgbClr val="DF505B"/>
                </a:solidFill>
                <a:latin typeface="Futura" charset="0"/>
                <a:ea typeface="Futura" charset="0"/>
                <a:cs typeface="Futura" charset="0"/>
              </a:rPr>
              <a:t>Over 2 million slices </a:t>
            </a:r>
            <a:r>
              <a:rPr lang="en-GB" sz="1400" b="1" dirty="0">
                <a:solidFill>
                  <a:schemeClr val="tx2"/>
                </a:solidFill>
                <a:latin typeface="Futura Medium" charset="0"/>
                <a:ea typeface="Futura Medium" charset="0"/>
                <a:cs typeface="Futura Medium" charset="0"/>
              </a:rPr>
              <a:t>of bread is thrown out each day in Scotland.</a:t>
            </a:r>
            <a:endParaRPr lang="en-GB" sz="1400" dirty="0">
              <a:latin typeface="Futura Medium" charset="0"/>
              <a:ea typeface="Futura Medium" charset="0"/>
              <a:cs typeface="Futura Medium"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205588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33440" y="-1"/>
            <a:ext cx="4910560" cy="3432523"/>
          </a:xfrm>
          <a:prstGeom prst="rect">
            <a:avLst/>
          </a:prstGeom>
        </p:spPr>
      </p:pic>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21007" y="3421163"/>
            <a:ext cx="5022993" cy="3436838"/>
          </a:xfrm>
          <a:prstGeom prst="rect">
            <a:avLst/>
          </a:prstGeom>
        </p:spPr>
      </p:pic>
      <p:sp>
        <p:nvSpPr>
          <p:cNvPr id="11" name="Rectangle 10"/>
          <p:cNvSpPr/>
          <p:nvPr/>
        </p:nvSpPr>
        <p:spPr>
          <a:xfrm>
            <a:off x="0" y="-105068"/>
            <a:ext cx="4438436" cy="7091495"/>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1789" y="3753362"/>
            <a:ext cx="3080344" cy="1477328"/>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£130 million every year </a:t>
            </a:r>
          </a:p>
          <a:p>
            <a:r>
              <a:rPr lang="en-US" dirty="0">
                <a:solidFill>
                  <a:schemeClr val="bg1"/>
                </a:solidFill>
                <a:latin typeface="Futura Medium" charset="0"/>
                <a:ea typeface="Futura Medium" charset="0"/>
                <a:cs typeface="Futura Medium" charset="0"/>
              </a:rPr>
              <a:t>= enough to make everyone in Scotland a bacon </a:t>
            </a:r>
            <a:r>
              <a:rPr lang="en-US" dirty="0" err="1">
                <a:solidFill>
                  <a:schemeClr val="bg1"/>
                </a:solidFill>
                <a:latin typeface="Futura Medium" charset="0"/>
                <a:ea typeface="Futura Medium" charset="0"/>
                <a:cs typeface="Futura Medium" charset="0"/>
              </a:rPr>
              <a:t>buttie</a:t>
            </a:r>
            <a:r>
              <a:rPr lang="en-US" dirty="0">
                <a:solidFill>
                  <a:schemeClr val="bg1"/>
                </a:solidFill>
                <a:latin typeface="Futura Medium" charset="0"/>
                <a:ea typeface="Futura Medium" charset="0"/>
                <a:cs typeface="Futura Medium" charset="0"/>
              </a:rPr>
              <a:t> every Saturday for the next year.</a:t>
            </a:r>
          </a:p>
        </p:txBody>
      </p:sp>
      <p:sp>
        <p:nvSpPr>
          <p:cNvPr id="5" name="TextBox 4"/>
          <p:cNvSpPr txBox="1"/>
          <p:nvPr/>
        </p:nvSpPr>
        <p:spPr>
          <a:xfrm>
            <a:off x="441789" y="2577102"/>
            <a:ext cx="6400800" cy="1384995"/>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Fresh Meat </a:t>
            </a:r>
            <a:br>
              <a:rPr lang="en-US" sz="2800" b="1" dirty="0">
                <a:solidFill>
                  <a:schemeClr val="bg1"/>
                </a:solidFill>
                <a:latin typeface="Futura" charset="0"/>
                <a:ea typeface="Futura" charset="0"/>
                <a:cs typeface="Futura" charset="0"/>
              </a:rPr>
            </a:br>
            <a:r>
              <a:rPr lang="en-US" sz="2800" b="1" dirty="0">
                <a:solidFill>
                  <a:schemeClr val="bg1"/>
                </a:solidFill>
                <a:latin typeface="Futura" charset="0"/>
                <a:ea typeface="Futura" charset="0"/>
                <a:cs typeface="Futura" charset="0"/>
              </a:rPr>
              <a:t>and Fish</a:t>
            </a:r>
          </a:p>
          <a:p>
            <a:endParaRPr lang="en-US" sz="2800" b="1" dirty="0">
              <a:solidFill>
                <a:schemeClr val="bg1"/>
              </a:solidFill>
              <a:latin typeface="Futura" charset="0"/>
              <a:ea typeface="Futura" charset="0"/>
              <a:cs typeface="Futura"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160963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09945" y="1"/>
            <a:ext cx="4834055" cy="6858000"/>
          </a:xfrm>
          <a:prstGeom prst="rect">
            <a:avLst/>
          </a:prstGeom>
        </p:spPr>
      </p:pic>
      <p:sp>
        <p:nvSpPr>
          <p:cNvPr id="11" name="Rectangle 10"/>
          <p:cNvSpPr/>
          <p:nvPr/>
        </p:nvSpPr>
        <p:spPr>
          <a:xfrm>
            <a:off x="0" y="-105068"/>
            <a:ext cx="4438436" cy="7091495"/>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1789" y="3432522"/>
            <a:ext cx="2911011" cy="2031325"/>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£79 million of fresh fruit waste is thrown away every year</a:t>
            </a:r>
          </a:p>
          <a:p>
            <a:r>
              <a:rPr lang="en-US" dirty="0">
                <a:solidFill>
                  <a:schemeClr val="bg1"/>
                </a:solidFill>
                <a:latin typeface="Futura Medium" charset="0"/>
                <a:ea typeface="Futura Medium" charset="0"/>
                <a:cs typeface="Futura Medium" charset="0"/>
              </a:rPr>
              <a:t>= enough to give everyone in Scotland an apple a day for a month. </a:t>
            </a:r>
          </a:p>
        </p:txBody>
      </p:sp>
      <p:sp>
        <p:nvSpPr>
          <p:cNvPr id="16" name="TextBox 15"/>
          <p:cNvSpPr txBox="1"/>
          <p:nvPr/>
        </p:nvSpPr>
        <p:spPr>
          <a:xfrm>
            <a:off x="441789" y="2577102"/>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Fruit</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208988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1309" y="0"/>
            <a:ext cx="6192691" cy="6858000"/>
          </a:xfrm>
          <a:prstGeom prst="rect">
            <a:avLst/>
          </a:prstGeom>
        </p:spPr>
      </p:pic>
      <p:sp>
        <p:nvSpPr>
          <p:cNvPr id="11" name="Rectangle 10"/>
          <p:cNvSpPr/>
          <p:nvPr/>
        </p:nvSpPr>
        <p:spPr>
          <a:xfrm>
            <a:off x="0" y="-105068"/>
            <a:ext cx="4438436" cy="7091495"/>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1789" y="3432522"/>
            <a:ext cx="2911011" cy="2585323"/>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£110 million of drink is thrown away every year = that’s enough to buy 330 million glasses of orange juice, which would meet vitamin C requirements for everyone in Scotland for 8 months. </a:t>
            </a:r>
          </a:p>
        </p:txBody>
      </p:sp>
      <p:sp>
        <p:nvSpPr>
          <p:cNvPr id="16" name="TextBox 15"/>
          <p:cNvSpPr txBox="1"/>
          <p:nvPr/>
        </p:nvSpPr>
        <p:spPr>
          <a:xfrm>
            <a:off x="441789" y="2577102"/>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Drinks</a:t>
            </a:r>
          </a:p>
        </p:txBody>
      </p:sp>
      <p:grpSp>
        <p:nvGrpSpPr>
          <p:cNvPr id="14" name="Group 13"/>
          <p:cNvGrpSpPr/>
          <p:nvPr/>
        </p:nvGrpSpPr>
        <p:grpSpPr>
          <a:xfrm>
            <a:off x="6195617" y="3952849"/>
            <a:ext cx="2591160" cy="2591160"/>
            <a:chOff x="5512085" y="714054"/>
            <a:chExt cx="2614773" cy="2614773"/>
          </a:xfrm>
        </p:grpSpPr>
        <p:sp>
          <p:nvSpPr>
            <p:cNvPr id="17" name="Oval 16"/>
            <p:cNvSpPr/>
            <p:nvPr/>
          </p:nvSpPr>
          <p:spPr>
            <a:xfrm>
              <a:off x="5653354" y="855323"/>
              <a:ext cx="2332234" cy="2332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12085" y="714054"/>
              <a:ext cx="2614773" cy="2614773"/>
            </a:xfrm>
            <a:prstGeom prst="ellipse">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6361039" y="4879096"/>
            <a:ext cx="2260314" cy="738664"/>
          </a:xfrm>
          <a:prstGeom prst="rect">
            <a:avLst/>
          </a:prstGeom>
          <a:noFill/>
        </p:spPr>
        <p:txBody>
          <a:bodyPr wrap="square" rtlCol="0">
            <a:spAutoFit/>
          </a:bodyPr>
          <a:lstStyle/>
          <a:p>
            <a:pPr algn="ctr"/>
            <a:r>
              <a:rPr lang="en-GB" sz="1400" b="1" dirty="0">
                <a:solidFill>
                  <a:srgbClr val="DF505B"/>
                </a:solidFill>
                <a:latin typeface="Futura" charset="0"/>
                <a:ea typeface="Futura" charset="0"/>
                <a:cs typeface="Futura" charset="0"/>
              </a:rPr>
              <a:t>63,000 litres of fizzy drinks are thrown out.</a:t>
            </a:r>
          </a:p>
          <a:p>
            <a:pPr algn="ctr"/>
            <a:r>
              <a:rPr lang="en-GB" sz="1400" b="1" dirty="0">
                <a:solidFill>
                  <a:schemeClr val="tx2"/>
                </a:solidFill>
                <a:latin typeface="Futura Medium" charset="0"/>
                <a:ea typeface="Futura Medium" charset="0"/>
                <a:cs typeface="Futura Medium" charset="0"/>
              </a:rPr>
              <a:t>That</a:t>
            </a:r>
            <a:r>
              <a:rPr lang="mr-IN" sz="1400" b="1" dirty="0">
                <a:solidFill>
                  <a:schemeClr val="tx2"/>
                </a:solidFill>
                <a:latin typeface="Futura Medium" charset="0"/>
                <a:ea typeface="Futura Medium" charset="0"/>
                <a:cs typeface="Futura Medium" charset="0"/>
              </a:rPr>
              <a:t>’</a:t>
            </a:r>
            <a:r>
              <a:rPr lang="en-GB" sz="1400" b="1" dirty="0">
                <a:solidFill>
                  <a:schemeClr val="tx2"/>
                </a:solidFill>
                <a:latin typeface="Futura Medium" charset="0"/>
                <a:ea typeface="Futura Medium" charset="0"/>
                <a:cs typeface="Futura Medium" charset="0"/>
              </a:rPr>
              <a:t>s 165,000 cans.</a:t>
            </a:r>
            <a:endParaRPr lang="en-GB" sz="1400" dirty="0">
              <a:latin typeface="Futura Medium" charset="0"/>
              <a:ea typeface="Futura Medium" charset="0"/>
              <a:cs typeface="Futura Medium"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164601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331644"/>
            <a:ext cx="9144001" cy="3526356"/>
          </a:xfrm>
          <a:prstGeom prst="rect">
            <a:avLst/>
          </a:prstGeom>
        </p:spPr>
      </p:pic>
      <p:sp>
        <p:nvSpPr>
          <p:cNvPr id="11" name="Rectangle 10"/>
          <p:cNvSpPr/>
          <p:nvPr/>
        </p:nvSpPr>
        <p:spPr>
          <a:xfrm>
            <a:off x="0" y="-105068"/>
            <a:ext cx="9296400" cy="3436711"/>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3200" y="1234339"/>
            <a:ext cx="5221396" cy="646331"/>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Two thirds of what is thrown away could have been eaten if we had simply managed it better</a:t>
            </a:r>
          </a:p>
        </p:txBody>
      </p:sp>
      <p:sp>
        <p:nvSpPr>
          <p:cNvPr id="5" name="TextBox 4"/>
          <p:cNvSpPr txBox="1"/>
          <p:nvPr/>
        </p:nvSpPr>
        <p:spPr>
          <a:xfrm>
            <a:off x="2743200" y="585857"/>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Why do we waste food?</a:t>
            </a:r>
          </a:p>
        </p:txBody>
      </p:sp>
      <p:grpSp>
        <p:nvGrpSpPr>
          <p:cNvPr id="6" name="Group 5"/>
          <p:cNvGrpSpPr/>
          <p:nvPr/>
        </p:nvGrpSpPr>
        <p:grpSpPr>
          <a:xfrm>
            <a:off x="3861811" y="3754907"/>
            <a:ext cx="1807469" cy="1807469"/>
            <a:chOff x="5512085" y="714054"/>
            <a:chExt cx="2614773" cy="2614773"/>
          </a:xfrm>
        </p:grpSpPr>
        <p:sp>
          <p:nvSpPr>
            <p:cNvPr id="7" name="Oval 6"/>
            <p:cNvSpPr/>
            <p:nvPr/>
          </p:nvSpPr>
          <p:spPr>
            <a:xfrm>
              <a:off x="5653354" y="855323"/>
              <a:ext cx="2332234" cy="2332234"/>
            </a:xfrm>
            <a:prstGeom prst="ellipse">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2085" y="714054"/>
              <a:ext cx="2614773" cy="2614773"/>
            </a:xfrm>
            <a:prstGeom prst="ellipse">
              <a:avLst/>
            </a:prstGeom>
            <a:noFill/>
            <a:ln w="53975">
              <a:solidFill>
                <a:srgbClr val="DF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977201" y="4048382"/>
            <a:ext cx="1576687" cy="1046440"/>
          </a:xfrm>
          <a:prstGeom prst="rect">
            <a:avLst/>
          </a:prstGeom>
          <a:noFill/>
        </p:spPr>
        <p:txBody>
          <a:bodyPr wrap="square" rtlCol="0">
            <a:spAutoFit/>
          </a:bodyPr>
          <a:lstStyle/>
          <a:p>
            <a:pPr algn="ctr"/>
            <a:r>
              <a:rPr lang="en-GB" sz="2000" b="1" dirty="0">
                <a:solidFill>
                  <a:schemeClr val="bg1"/>
                </a:solidFill>
              </a:rPr>
              <a:t>1</a:t>
            </a:r>
          </a:p>
          <a:p>
            <a:pPr algn="ctr"/>
            <a:r>
              <a:rPr lang="en-GB" sz="1400" dirty="0">
                <a:solidFill>
                  <a:schemeClr val="bg1"/>
                </a:solidFill>
              </a:rPr>
              <a:t>We don’t check our cupboards so over buy.</a:t>
            </a:r>
          </a:p>
        </p:txBody>
      </p:sp>
      <p:cxnSp>
        <p:nvCxnSpPr>
          <p:cNvPr id="15" name="Straight Arrow Connector 14"/>
          <p:cNvCxnSpPr/>
          <p:nvPr/>
        </p:nvCxnSpPr>
        <p:spPr>
          <a:xfrm flipH="1" flipV="1">
            <a:off x="3301403" y="4473434"/>
            <a:ext cx="551540" cy="85060"/>
          </a:xfrm>
          <a:prstGeom prst="straightConnector1">
            <a:avLst/>
          </a:prstGeom>
          <a:ln w="22225">
            <a:solidFill>
              <a:srgbClr val="DF505B"/>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112709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331644"/>
            <a:ext cx="9144001" cy="3526356"/>
          </a:xfrm>
          <a:prstGeom prst="rect">
            <a:avLst/>
          </a:prstGeom>
        </p:spPr>
      </p:pic>
      <p:sp>
        <p:nvSpPr>
          <p:cNvPr id="11" name="Rectangle 10"/>
          <p:cNvSpPr/>
          <p:nvPr/>
        </p:nvSpPr>
        <p:spPr>
          <a:xfrm>
            <a:off x="0" y="-105068"/>
            <a:ext cx="9296400" cy="3436711"/>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3200" y="1234339"/>
            <a:ext cx="5221396" cy="646331"/>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Two thirds of what is thrown away could have been eaten if we had simply managed it better</a:t>
            </a:r>
          </a:p>
        </p:txBody>
      </p:sp>
      <p:sp>
        <p:nvSpPr>
          <p:cNvPr id="5" name="TextBox 4"/>
          <p:cNvSpPr txBox="1"/>
          <p:nvPr/>
        </p:nvSpPr>
        <p:spPr>
          <a:xfrm>
            <a:off x="2743200" y="585857"/>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Why do we waste food?</a:t>
            </a:r>
          </a:p>
        </p:txBody>
      </p:sp>
      <p:grpSp>
        <p:nvGrpSpPr>
          <p:cNvPr id="6" name="Group 5"/>
          <p:cNvGrpSpPr/>
          <p:nvPr/>
        </p:nvGrpSpPr>
        <p:grpSpPr>
          <a:xfrm>
            <a:off x="2054786" y="4925339"/>
            <a:ext cx="1807469" cy="1807469"/>
            <a:chOff x="5512085" y="714054"/>
            <a:chExt cx="2614773" cy="2614773"/>
          </a:xfrm>
        </p:grpSpPr>
        <p:sp>
          <p:nvSpPr>
            <p:cNvPr id="7" name="Oval 6"/>
            <p:cNvSpPr/>
            <p:nvPr/>
          </p:nvSpPr>
          <p:spPr>
            <a:xfrm>
              <a:off x="5653354" y="855323"/>
              <a:ext cx="2332234" cy="2332234"/>
            </a:xfrm>
            <a:prstGeom prst="ellipse">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2085" y="714054"/>
              <a:ext cx="2614773" cy="2614773"/>
            </a:xfrm>
            <a:prstGeom prst="ellipse">
              <a:avLst/>
            </a:prstGeom>
            <a:noFill/>
            <a:ln w="53975">
              <a:solidFill>
                <a:srgbClr val="DF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175723" y="5131398"/>
            <a:ext cx="1576687" cy="1261884"/>
          </a:xfrm>
          <a:prstGeom prst="rect">
            <a:avLst/>
          </a:prstGeom>
          <a:noFill/>
        </p:spPr>
        <p:txBody>
          <a:bodyPr wrap="square" rtlCol="0">
            <a:spAutoFit/>
          </a:bodyPr>
          <a:lstStyle/>
          <a:p>
            <a:pPr algn="ctr"/>
            <a:r>
              <a:rPr lang="en-GB" sz="2000" b="1" dirty="0">
                <a:solidFill>
                  <a:schemeClr val="bg1"/>
                </a:solidFill>
              </a:rPr>
              <a:t>2</a:t>
            </a:r>
          </a:p>
          <a:p>
            <a:pPr algn="ctr"/>
            <a:r>
              <a:rPr lang="en-GB" sz="1400" dirty="0">
                <a:solidFill>
                  <a:schemeClr val="bg1"/>
                </a:solidFill>
              </a:rPr>
              <a:t>Not sure what date labels mean or don’t keep a check on them.</a:t>
            </a:r>
          </a:p>
        </p:txBody>
      </p:sp>
      <p:cxnSp>
        <p:nvCxnSpPr>
          <p:cNvPr id="15" name="Straight Arrow Connector 14"/>
          <p:cNvCxnSpPr/>
          <p:nvPr/>
        </p:nvCxnSpPr>
        <p:spPr>
          <a:xfrm flipH="1">
            <a:off x="1471907" y="5960574"/>
            <a:ext cx="582878" cy="74466"/>
          </a:xfrm>
          <a:prstGeom prst="straightConnector1">
            <a:avLst/>
          </a:prstGeom>
          <a:ln w="22225">
            <a:solidFill>
              <a:srgbClr val="DF505B"/>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529615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331644"/>
            <a:ext cx="9144001" cy="3526356"/>
          </a:xfrm>
          <a:prstGeom prst="rect">
            <a:avLst/>
          </a:prstGeom>
        </p:spPr>
      </p:pic>
      <p:sp>
        <p:nvSpPr>
          <p:cNvPr id="11" name="Rectangle 10"/>
          <p:cNvSpPr/>
          <p:nvPr/>
        </p:nvSpPr>
        <p:spPr>
          <a:xfrm>
            <a:off x="0" y="-105068"/>
            <a:ext cx="9296400" cy="3436711"/>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3200" y="1234339"/>
            <a:ext cx="5221396" cy="646331"/>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Two thirds of what is thrown away could have been eaten if we had simply managed it better</a:t>
            </a:r>
          </a:p>
        </p:txBody>
      </p:sp>
      <p:sp>
        <p:nvSpPr>
          <p:cNvPr id="5" name="TextBox 4"/>
          <p:cNvSpPr txBox="1"/>
          <p:nvPr/>
        </p:nvSpPr>
        <p:spPr>
          <a:xfrm>
            <a:off x="2743200" y="585857"/>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Why do we waste food?</a:t>
            </a:r>
          </a:p>
        </p:txBody>
      </p:sp>
      <p:grpSp>
        <p:nvGrpSpPr>
          <p:cNvPr id="6" name="Group 5"/>
          <p:cNvGrpSpPr/>
          <p:nvPr/>
        </p:nvGrpSpPr>
        <p:grpSpPr>
          <a:xfrm>
            <a:off x="6065954" y="3901211"/>
            <a:ext cx="1807469" cy="1807469"/>
            <a:chOff x="5512085" y="714054"/>
            <a:chExt cx="2614773" cy="2614773"/>
          </a:xfrm>
        </p:grpSpPr>
        <p:sp>
          <p:nvSpPr>
            <p:cNvPr id="7" name="Oval 6"/>
            <p:cNvSpPr/>
            <p:nvPr/>
          </p:nvSpPr>
          <p:spPr>
            <a:xfrm>
              <a:off x="5653354" y="855323"/>
              <a:ext cx="2332234" cy="2332234"/>
            </a:xfrm>
            <a:prstGeom prst="ellipse">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2085" y="714054"/>
              <a:ext cx="2614773" cy="2614773"/>
            </a:xfrm>
            <a:prstGeom prst="ellipse">
              <a:avLst/>
            </a:prstGeom>
            <a:noFill/>
            <a:ln w="53975">
              <a:solidFill>
                <a:srgbClr val="DF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181344" y="4201616"/>
            <a:ext cx="1576687" cy="1046440"/>
          </a:xfrm>
          <a:prstGeom prst="rect">
            <a:avLst/>
          </a:prstGeom>
          <a:noFill/>
        </p:spPr>
        <p:txBody>
          <a:bodyPr wrap="square" rtlCol="0">
            <a:spAutoFit/>
          </a:bodyPr>
          <a:lstStyle/>
          <a:p>
            <a:pPr algn="ctr"/>
            <a:r>
              <a:rPr lang="en-GB" sz="2000" b="1" dirty="0">
                <a:solidFill>
                  <a:schemeClr val="bg1"/>
                </a:solidFill>
              </a:rPr>
              <a:t>3</a:t>
            </a:r>
          </a:p>
          <a:p>
            <a:pPr algn="ctr"/>
            <a:r>
              <a:rPr lang="en-GB" sz="1400" dirty="0">
                <a:solidFill>
                  <a:schemeClr val="bg1"/>
                </a:solidFill>
              </a:rPr>
              <a:t>Over generous portioning ends  </a:t>
            </a:r>
          </a:p>
          <a:p>
            <a:pPr algn="ctr"/>
            <a:r>
              <a:rPr lang="en-GB" sz="1400" dirty="0">
                <a:solidFill>
                  <a:schemeClr val="bg1"/>
                </a:solidFill>
              </a:rPr>
              <a:t>in leftovers.</a:t>
            </a:r>
          </a:p>
        </p:txBody>
      </p:sp>
      <p:cxnSp>
        <p:nvCxnSpPr>
          <p:cNvPr id="15" name="Straight Arrow Connector 14"/>
          <p:cNvCxnSpPr>
            <a:stCxn id="9" idx="5"/>
          </p:cNvCxnSpPr>
          <p:nvPr/>
        </p:nvCxnSpPr>
        <p:spPr>
          <a:xfrm>
            <a:off x="7608725" y="5443982"/>
            <a:ext cx="434608" cy="369797"/>
          </a:xfrm>
          <a:prstGeom prst="straightConnector1">
            <a:avLst/>
          </a:prstGeom>
          <a:ln w="22225">
            <a:solidFill>
              <a:srgbClr val="DF505B"/>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516808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331644"/>
            <a:ext cx="9144001" cy="3526356"/>
          </a:xfrm>
          <a:prstGeom prst="rect">
            <a:avLst/>
          </a:prstGeom>
        </p:spPr>
      </p:pic>
      <p:sp>
        <p:nvSpPr>
          <p:cNvPr id="11" name="Rectangle 10"/>
          <p:cNvSpPr/>
          <p:nvPr/>
        </p:nvSpPr>
        <p:spPr>
          <a:xfrm>
            <a:off x="0" y="-105068"/>
            <a:ext cx="9296400" cy="3436711"/>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3200" y="1234339"/>
            <a:ext cx="5221396" cy="646331"/>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Two thirds of what is thrown away could have been eaten if we had simply managed it better</a:t>
            </a:r>
          </a:p>
        </p:txBody>
      </p:sp>
      <p:sp>
        <p:nvSpPr>
          <p:cNvPr id="5" name="TextBox 4"/>
          <p:cNvSpPr txBox="1"/>
          <p:nvPr/>
        </p:nvSpPr>
        <p:spPr>
          <a:xfrm>
            <a:off x="2743200" y="585857"/>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Why do we waste food?</a:t>
            </a:r>
          </a:p>
        </p:txBody>
      </p:sp>
      <p:grpSp>
        <p:nvGrpSpPr>
          <p:cNvPr id="6" name="Group 5"/>
          <p:cNvGrpSpPr/>
          <p:nvPr/>
        </p:nvGrpSpPr>
        <p:grpSpPr>
          <a:xfrm>
            <a:off x="1968087" y="3655678"/>
            <a:ext cx="1807469" cy="1807469"/>
            <a:chOff x="5512085" y="714054"/>
            <a:chExt cx="2614773" cy="2614773"/>
          </a:xfrm>
        </p:grpSpPr>
        <p:sp>
          <p:nvSpPr>
            <p:cNvPr id="7" name="Oval 6"/>
            <p:cNvSpPr/>
            <p:nvPr/>
          </p:nvSpPr>
          <p:spPr>
            <a:xfrm>
              <a:off x="5653354" y="855323"/>
              <a:ext cx="2332234" cy="2332234"/>
            </a:xfrm>
            <a:prstGeom prst="ellipse">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2085" y="714054"/>
              <a:ext cx="2614773" cy="2614773"/>
            </a:xfrm>
            <a:prstGeom prst="ellipse">
              <a:avLst/>
            </a:prstGeom>
            <a:noFill/>
            <a:ln w="53975">
              <a:solidFill>
                <a:srgbClr val="DF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083477" y="4022568"/>
            <a:ext cx="1576687" cy="830997"/>
          </a:xfrm>
          <a:prstGeom prst="rect">
            <a:avLst/>
          </a:prstGeom>
          <a:noFill/>
        </p:spPr>
        <p:txBody>
          <a:bodyPr wrap="square" rtlCol="0">
            <a:spAutoFit/>
          </a:bodyPr>
          <a:lstStyle/>
          <a:p>
            <a:pPr algn="ctr"/>
            <a:r>
              <a:rPr lang="en-GB" sz="2000" b="1" dirty="0">
                <a:solidFill>
                  <a:schemeClr val="bg1"/>
                </a:solidFill>
              </a:rPr>
              <a:t>4</a:t>
            </a:r>
          </a:p>
          <a:p>
            <a:pPr algn="ctr"/>
            <a:r>
              <a:rPr lang="en-GB" sz="1400" dirty="0">
                <a:solidFill>
                  <a:schemeClr val="bg1"/>
                </a:solidFill>
              </a:rPr>
              <a:t>Not making full </a:t>
            </a:r>
          </a:p>
          <a:p>
            <a:pPr algn="ctr"/>
            <a:r>
              <a:rPr lang="en-GB" sz="1400" dirty="0">
                <a:solidFill>
                  <a:schemeClr val="bg1"/>
                </a:solidFill>
              </a:rPr>
              <a:t>use of our freezers.</a:t>
            </a:r>
          </a:p>
        </p:txBody>
      </p:sp>
      <p:cxnSp>
        <p:nvCxnSpPr>
          <p:cNvPr id="15" name="Straight Arrow Connector 14"/>
          <p:cNvCxnSpPr>
            <a:stCxn id="9" idx="2"/>
          </p:cNvCxnSpPr>
          <p:nvPr/>
        </p:nvCxnSpPr>
        <p:spPr>
          <a:xfrm flipH="1">
            <a:off x="1388534" y="4559413"/>
            <a:ext cx="579553" cy="148054"/>
          </a:xfrm>
          <a:prstGeom prst="straightConnector1">
            <a:avLst/>
          </a:prstGeom>
          <a:ln w="22225">
            <a:solidFill>
              <a:srgbClr val="DF505B"/>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162623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350" y="0"/>
            <a:ext cx="9144000" cy="6857464"/>
          </a:xfrm>
          <a:prstGeom prst="rect">
            <a:avLst/>
          </a:prstGeom>
        </p:spPr>
      </p:pic>
      <p:sp>
        <p:nvSpPr>
          <p:cNvPr id="4" name="TextBox 3"/>
          <p:cNvSpPr txBox="1"/>
          <p:nvPr/>
        </p:nvSpPr>
        <p:spPr>
          <a:xfrm>
            <a:off x="5495127" y="3987966"/>
            <a:ext cx="4880224" cy="1200329"/>
          </a:xfrm>
          <a:prstGeom prst="rect">
            <a:avLst/>
          </a:prstGeom>
          <a:noFill/>
          <a:effectLst>
            <a:outerShdw blurRad="50800" dist="76200" dir="2700000" algn="tl" rotWithShape="0">
              <a:prstClr val="black">
                <a:alpha val="40000"/>
              </a:prstClr>
            </a:outerShdw>
          </a:effectLst>
        </p:spPr>
        <p:txBody>
          <a:bodyPr wrap="square" rtlCol="0">
            <a:spAutoFit/>
          </a:bodyPr>
          <a:lstStyle/>
          <a:p>
            <a:r>
              <a:rPr lang="en-US" sz="3200" dirty="0">
                <a:solidFill>
                  <a:schemeClr val="bg1"/>
                </a:solidFill>
                <a:latin typeface="Futura Medium" charset="0"/>
                <a:ea typeface="Futura Medium" charset="0"/>
                <a:cs typeface="Futura Medium" charset="0"/>
              </a:rPr>
              <a:t>Presentation title</a:t>
            </a:r>
          </a:p>
          <a:p>
            <a:r>
              <a:rPr lang="en-US" sz="2000" dirty="0">
                <a:solidFill>
                  <a:schemeClr val="bg1"/>
                </a:solidFill>
                <a:latin typeface="Futura Medium" charset="0"/>
                <a:ea typeface="Futura Medium" charset="0"/>
                <a:cs typeface="Futura Medium" charset="0"/>
              </a:rPr>
              <a:t>Presenter</a:t>
            </a:r>
          </a:p>
          <a:p>
            <a:r>
              <a:rPr lang="en-US" sz="2000" dirty="0">
                <a:solidFill>
                  <a:schemeClr val="bg1"/>
                </a:solidFill>
                <a:latin typeface="Futura Medium" charset="0"/>
                <a:ea typeface="Futura Medium" charset="0"/>
                <a:cs typeface="Futura Medium" charset="0"/>
              </a:rPr>
              <a:t>Date</a:t>
            </a:r>
          </a:p>
        </p:txBody>
      </p:sp>
    </p:spTree>
    <p:extLst>
      <p:ext uri="{BB962C8B-B14F-4D97-AF65-F5344CB8AC3E}">
        <p14:creationId xmlns:p14="http://schemas.microsoft.com/office/powerpoint/2010/main" val="190855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331644"/>
            <a:ext cx="9144001" cy="3526356"/>
          </a:xfrm>
          <a:prstGeom prst="rect">
            <a:avLst/>
          </a:prstGeom>
        </p:spPr>
      </p:pic>
      <p:sp>
        <p:nvSpPr>
          <p:cNvPr id="11" name="Rectangle 10"/>
          <p:cNvSpPr/>
          <p:nvPr/>
        </p:nvSpPr>
        <p:spPr>
          <a:xfrm>
            <a:off x="0" y="-105068"/>
            <a:ext cx="9296400" cy="3436711"/>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3200" y="1234339"/>
            <a:ext cx="5221396" cy="646331"/>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Two thirds of what is thrown away could have been eaten if we had simply managed it better</a:t>
            </a:r>
          </a:p>
        </p:txBody>
      </p:sp>
      <p:sp>
        <p:nvSpPr>
          <p:cNvPr id="5" name="TextBox 4"/>
          <p:cNvSpPr txBox="1"/>
          <p:nvPr/>
        </p:nvSpPr>
        <p:spPr>
          <a:xfrm>
            <a:off x="2743200" y="585857"/>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Why do we waste food?</a:t>
            </a:r>
          </a:p>
        </p:txBody>
      </p:sp>
      <p:grpSp>
        <p:nvGrpSpPr>
          <p:cNvPr id="6" name="Group 5"/>
          <p:cNvGrpSpPr/>
          <p:nvPr/>
        </p:nvGrpSpPr>
        <p:grpSpPr>
          <a:xfrm>
            <a:off x="4618153" y="4510811"/>
            <a:ext cx="1807469" cy="1807469"/>
            <a:chOff x="5512085" y="714054"/>
            <a:chExt cx="2614773" cy="2614773"/>
          </a:xfrm>
        </p:grpSpPr>
        <p:sp>
          <p:nvSpPr>
            <p:cNvPr id="7" name="Oval 6"/>
            <p:cNvSpPr/>
            <p:nvPr/>
          </p:nvSpPr>
          <p:spPr>
            <a:xfrm>
              <a:off x="5653354" y="855323"/>
              <a:ext cx="2332234" cy="2332234"/>
            </a:xfrm>
            <a:prstGeom prst="ellipse">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2085" y="714054"/>
              <a:ext cx="2614773" cy="2614773"/>
            </a:xfrm>
            <a:prstGeom prst="ellipse">
              <a:avLst/>
            </a:prstGeom>
            <a:noFill/>
            <a:ln w="53975">
              <a:solidFill>
                <a:srgbClr val="DF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733543" y="4877701"/>
            <a:ext cx="1576687" cy="830997"/>
          </a:xfrm>
          <a:prstGeom prst="rect">
            <a:avLst/>
          </a:prstGeom>
          <a:noFill/>
        </p:spPr>
        <p:txBody>
          <a:bodyPr wrap="square" rtlCol="0">
            <a:spAutoFit/>
          </a:bodyPr>
          <a:lstStyle/>
          <a:p>
            <a:pPr algn="ctr"/>
            <a:r>
              <a:rPr lang="en-GB" sz="2000" b="1" dirty="0">
                <a:solidFill>
                  <a:schemeClr val="bg1"/>
                </a:solidFill>
              </a:rPr>
              <a:t>5</a:t>
            </a:r>
          </a:p>
          <a:p>
            <a:pPr algn="ctr"/>
            <a:r>
              <a:rPr lang="en-GB" sz="1400" dirty="0">
                <a:solidFill>
                  <a:schemeClr val="bg1"/>
                </a:solidFill>
              </a:rPr>
              <a:t>Not using up </a:t>
            </a:r>
          </a:p>
          <a:p>
            <a:pPr algn="ctr"/>
            <a:r>
              <a:rPr lang="en-GB" sz="1400" dirty="0">
                <a:solidFill>
                  <a:schemeClr val="bg1"/>
                </a:solidFill>
              </a:rPr>
              <a:t>our leftovers.</a:t>
            </a:r>
          </a:p>
        </p:txBody>
      </p:sp>
      <p:cxnSp>
        <p:nvCxnSpPr>
          <p:cNvPr id="15" name="Straight Arrow Connector 14"/>
          <p:cNvCxnSpPr/>
          <p:nvPr/>
        </p:nvCxnSpPr>
        <p:spPr>
          <a:xfrm>
            <a:off x="6327969" y="5857855"/>
            <a:ext cx="419964" cy="246612"/>
          </a:xfrm>
          <a:prstGeom prst="straightConnector1">
            <a:avLst/>
          </a:prstGeom>
          <a:ln w="22225">
            <a:solidFill>
              <a:srgbClr val="DF505B"/>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35926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5068"/>
            <a:ext cx="9296400" cy="7164236"/>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1788" y="3327973"/>
            <a:ext cx="2313604" cy="461665"/>
          </a:xfrm>
          <a:prstGeom prst="rect">
            <a:avLst/>
          </a:prstGeom>
          <a:noFill/>
        </p:spPr>
        <p:txBody>
          <a:bodyPr wrap="square" rtlCol="0">
            <a:spAutoFit/>
          </a:bodyPr>
          <a:lstStyle/>
          <a:p>
            <a:r>
              <a:rPr lang="en-US" sz="2400" dirty="0">
                <a:solidFill>
                  <a:schemeClr val="bg1"/>
                </a:solidFill>
                <a:latin typeface="Futura Medium" charset="0"/>
                <a:ea typeface="Futura Medium" charset="0"/>
                <a:cs typeface="Futura Medium" charset="0"/>
              </a:rPr>
              <a:t>It pays </a:t>
            </a:r>
            <a:r>
              <a:rPr lang="en-US" sz="2400">
                <a:solidFill>
                  <a:schemeClr val="bg1"/>
                </a:solidFill>
                <a:latin typeface="Futura Medium" charset="0"/>
                <a:ea typeface="Futura Medium" charset="0"/>
                <a:cs typeface="Futura Medium" charset="0"/>
              </a:rPr>
              <a:t>to plan</a:t>
            </a:r>
            <a:endParaRPr lang="en-US" sz="2400" dirty="0">
              <a:solidFill>
                <a:schemeClr val="bg1"/>
              </a:solidFill>
              <a:latin typeface="Futura Medium" charset="0"/>
              <a:ea typeface="Futura Medium" charset="0"/>
              <a:cs typeface="Futura Medium" charset="0"/>
            </a:endParaRPr>
          </a:p>
        </p:txBody>
      </p:sp>
      <p:sp>
        <p:nvSpPr>
          <p:cNvPr id="16" name="TextBox 15"/>
          <p:cNvSpPr txBox="1"/>
          <p:nvPr/>
        </p:nvSpPr>
        <p:spPr>
          <a:xfrm>
            <a:off x="441789" y="2577102"/>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What can you do?</a:t>
            </a:r>
          </a:p>
        </p:txBody>
      </p:sp>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l="34127" t="24540" r="33968" b="26190"/>
          <a:stretch/>
        </p:blipFill>
        <p:spPr>
          <a:xfrm>
            <a:off x="3811066" y="1764867"/>
            <a:ext cx="5485334" cy="5294301"/>
          </a:xfrm>
          <a:prstGeom prst="rect">
            <a:avLst/>
          </a:prstGeom>
        </p:spPr>
      </p:pic>
      <p:sp>
        <p:nvSpPr>
          <p:cNvPr id="18" name="TextBox 17"/>
          <p:cNvSpPr txBox="1"/>
          <p:nvPr/>
        </p:nvSpPr>
        <p:spPr>
          <a:xfrm>
            <a:off x="4728896" y="3091684"/>
            <a:ext cx="3649674" cy="2862322"/>
          </a:xfrm>
          <a:prstGeom prst="rect">
            <a:avLst/>
          </a:prstGeom>
          <a:noFill/>
        </p:spPr>
        <p:txBody>
          <a:bodyPr wrap="square" rtlCol="0">
            <a:spAutoFit/>
          </a:bodyPr>
          <a:lstStyle/>
          <a:p>
            <a:r>
              <a:rPr lang="en-US" dirty="0">
                <a:solidFill>
                  <a:schemeClr val="tx1">
                    <a:lumMod val="65000"/>
                    <a:lumOff val="35000"/>
                  </a:schemeClr>
                </a:solidFill>
                <a:latin typeface="Futura Medium" charset="0"/>
                <a:ea typeface="Futura Medium" charset="0"/>
                <a:cs typeface="Futura Medium" charset="0"/>
              </a:rPr>
              <a:t>Planning your meals is one of the best ways to cut food waste. Before you go shopping check what’s in your fridge, freezer and store cupboard. </a:t>
            </a:r>
          </a:p>
          <a:p>
            <a:endParaRPr lang="en-US" dirty="0">
              <a:solidFill>
                <a:schemeClr val="tx1">
                  <a:lumMod val="65000"/>
                  <a:lumOff val="35000"/>
                </a:schemeClr>
              </a:solidFill>
              <a:latin typeface="Futura Medium" charset="0"/>
              <a:ea typeface="Futura Medium" charset="0"/>
              <a:cs typeface="Futura Medium" charset="0"/>
            </a:endParaRPr>
          </a:p>
          <a:p>
            <a:r>
              <a:rPr lang="en-US" dirty="0">
                <a:solidFill>
                  <a:schemeClr val="tx1">
                    <a:lumMod val="65000"/>
                    <a:lumOff val="35000"/>
                  </a:schemeClr>
                </a:solidFill>
                <a:latin typeface="Futura Medium" charset="0"/>
                <a:ea typeface="Futura Medium" charset="0"/>
                <a:cs typeface="Futura Medium" charset="0"/>
              </a:rPr>
              <a:t>Write a shopping list before you head out and stick to it – it can save time and money.</a:t>
            </a:r>
          </a:p>
          <a:p>
            <a:endParaRPr lang="en-US" dirty="0">
              <a:solidFill>
                <a:schemeClr val="tx1">
                  <a:lumMod val="65000"/>
                  <a:lumOff val="35000"/>
                </a:schemeClr>
              </a:solidFill>
              <a:latin typeface="Futura Medium" charset="0"/>
              <a:ea typeface="Futura Medium" charset="0"/>
              <a:cs typeface="Futura Medium"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
        <p:nvSpPr>
          <p:cNvPr id="9" name="Rectangle 8"/>
          <p:cNvSpPr/>
          <p:nvPr/>
        </p:nvSpPr>
        <p:spPr>
          <a:xfrm>
            <a:off x="2543174" y="403457"/>
            <a:ext cx="6438577" cy="1077218"/>
          </a:xfrm>
          <a:prstGeom prst="rect">
            <a:avLst/>
          </a:prstGeom>
        </p:spPr>
        <p:txBody>
          <a:bodyPr wrap="square">
            <a:spAutoFit/>
          </a:bodyPr>
          <a:lstStyle/>
          <a:p>
            <a:r>
              <a:rPr lang="en-GB" sz="3200" b="1" dirty="0">
                <a:solidFill>
                  <a:schemeClr val="bg1"/>
                </a:solidFill>
              </a:rPr>
              <a:t>Low Carbon Communities Initiative</a:t>
            </a:r>
            <a:endParaRPr lang="en-GB" sz="3200" dirty="0">
              <a:solidFill>
                <a:schemeClr val="bg1"/>
              </a:solidFill>
            </a:endParaRPr>
          </a:p>
          <a:p>
            <a:r>
              <a:rPr lang="en-GB" sz="3200" b="1" dirty="0">
                <a:solidFill>
                  <a:schemeClr val="bg1"/>
                </a:solidFill>
              </a:rPr>
              <a:t>Networking Key Services- NKS</a:t>
            </a:r>
            <a:endParaRPr lang="en-GB" sz="3200" dirty="0">
              <a:solidFill>
                <a:schemeClr val="bg1"/>
              </a:solidFill>
            </a:endParaRPr>
          </a:p>
        </p:txBody>
      </p:sp>
    </p:spTree>
    <p:extLst>
      <p:ext uri="{BB962C8B-B14F-4D97-AF65-F5344CB8AC3E}">
        <p14:creationId xmlns:p14="http://schemas.microsoft.com/office/powerpoint/2010/main" val="1763875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5068"/>
            <a:ext cx="9296400" cy="7164236"/>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1788" y="3327973"/>
            <a:ext cx="3369278" cy="461665"/>
          </a:xfrm>
          <a:prstGeom prst="rect">
            <a:avLst/>
          </a:prstGeom>
          <a:noFill/>
        </p:spPr>
        <p:txBody>
          <a:bodyPr wrap="square" rtlCol="0">
            <a:spAutoFit/>
          </a:bodyPr>
          <a:lstStyle/>
          <a:p>
            <a:r>
              <a:rPr lang="en-US" sz="2400">
                <a:solidFill>
                  <a:schemeClr val="bg1"/>
                </a:solidFill>
                <a:latin typeface="Futura Medium" charset="0"/>
                <a:ea typeface="Futura Medium" charset="0"/>
                <a:cs typeface="Futura Medium" charset="0"/>
              </a:rPr>
              <a:t>Know your dates</a:t>
            </a:r>
          </a:p>
        </p:txBody>
      </p:sp>
      <p:sp>
        <p:nvSpPr>
          <p:cNvPr id="16" name="TextBox 15"/>
          <p:cNvSpPr txBox="1"/>
          <p:nvPr/>
        </p:nvSpPr>
        <p:spPr>
          <a:xfrm>
            <a:off x="441789" y="2577102"/>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What can you do?</a:t>
            </a:r>
          </a:p>
        </p:txBody>
      </p:sp>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l="34127" t="24540" r="33968" b="26190"/>
          <a:stretch/>
        </p:blipFill>
        <p:spPr>
          <a:xfrm>
            <a:off x="3811066" y="1764867"/>
            <a:ext cx="5485334" cy="5294301"/>
          </a:xfrm>
          <a:prstGeom prst="rect">
            <a:avLst/>
          </a:prstGeom>
        </p:spPr>
      </p:pic>
      <p:sp>
        <p:nvSpPr>
          <p:cNvPr id="18" name="TextBox 17"/>
          <p:cNvSpPr txBox="1"/>
          <p:nvPr/>
        </p:nvSpPr>
        <p:spPr>
          <a:xfrm>
            <a:off x="4728896" y="3091684"/>
            <a:ext cx="3649674" cy="2862322"/>
          </a:xfrm>
          <a:prstGeom prst="rect">
            <a:avLst/>
          </a:prstGeom>
          <a:noFill/>
        </p:spPr>
        <p:txBody>
          <a:bodyPr wrap="square" rtlCol="0">
            <a:spAutoFit/>
          </a:bodyPr>
          <a:lstStyle/>
          <a:p>
            <a:r>
              <a:rPr lang="en-US" dirty="0">
                <a:solidFill>
                  <a:schemeClr val="tx1">
                    <a:lumMod val="65000"/>
                    <a:lumOff val="35000"/>
                  </a:schemeClr>
                </a:solidFill>
                <a:latin typeface="Futura Medium" charset="0"/>
                <a:ea typeface="Futura Medium" charset="0"/>
                <a:cs typeface="Futura Medium" charset="0"/>
              </a:rPr>
              <a:t>The ‘use by’ date is key in terms of food safety. Never eat food after this date. ‘Best before’ dates refer to quality rather than food safety. </a:t>
            </a:r>
          </a:p>
          <a:p>
            <a:endParaRPr lang="en-US" dirty="0">
              <a:solidFill>
                <a:schemeClr val="tx1">
                  <a:lumMod val="65000"/>
                  <a:lumOff val="35000"/>
                </a:schemeClr>
              </a:solidFill>
              <a:latin typeface="Futura Medium" charset="0"/>
              <a:ea typeface="Futura Medium" charset="0"/>
              <a:cs typeface="Futura Medium" charset="0"/>
            </a:endParaRPr>
          </a:p>
          <a:p>
            <a:r>
              <a:rPr lang="en-US" dirty="0">
                <a:solidFill>
                  <a:schemeClr val="tx1">
                    <a:lumMod val="65000"/>
                    <a:lumOff val="35000"/>
                  </a:schemeClr>
                </a:solidFill>
                <a:latin typeface="Futura Medium" charset="0"/>
                <a:ea typeface="Futura Medium" charset="0"/>
                <a:cs typeface="Futura Medium" charset="0"/>
              </a:rPr>
              <a:t>You can ignore the ‘display until’ date, it’s there to help shop staff with stock control.</a:t>
            </a:r>
          </a:p>
          <a:p>
            <a:endParaRPr lang="en-US" dirty="0">
              <a:solidFill>
                <a:schemeClr val="tx1">
                  <a:lumMod val="65000"/>
                  <a:lumOff val="35000"/>
                </a:schemeClr>
              </a:solidFill>
              <a:latin typeface="Futura Medium" charset="0"/>
              <a:ea typeface="Futura Medium" charset="0"/>
              <a:cs typeface="Futura Medium"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
        <p:nvSpPr>
          <p:cNvPr id="9" name="Rectangle 8"/>
          <p:cNvSpPr/>
          <p:nvPr/>
        </p:nvSpPr>
        <p:spPr>
          <a:xfrm>
            <a:off x="2543174" y="403457"/>
            <a:ext cx="6438577" cy="1077218"/>
          </a:xfrm>
          <a:prstGeom prst="rect">
            <a:avLst/>
          </a:prstGeom>
        </p:spPr>
        <p:txBody>
          <a:bodyPr wrap="square">
            <a:spAutoFit/>
          </a:bodyPr>
          <a:lstStyle/>
          <a:p>
            <a:r>
              <a:rPr lang="en-GB" sz="3200" b="1" dirty="0">
                <a:solidFill>
                  <a:schemeClr val="bg1"/>
                </a:solidFill>
              </a:rPr>
              <a:t>Low Carbon Communities Initiative</a:t>
            </a:r>
            <a:endParaRPr lang="en-GB" sz="3200" dirty="0">
              <a:solidFill>
                <a:schemeClr val="bg1"/>
              </a:solidFill>
            </a:endParaRPr>
          </a:p>
          <a:p>
            <a:r>
              <a:rPr lang="en-GB" sz="3200" b="1" dirty="0">
                <a:solidFill>
                  <a:schemeClr val="bg1"/>
                </a:solidFill>
              </a:rPr>
              <a:t>Networking Key Services- NKS</a:t>
            </a:r>
            <a:endParaRPr lang="en-GB" sz="3200" dirty="0">
              <a:solidFill>
                <a:schemeClr val="bg1"/>
              </a:solidFill>
            </a:endParaRPr>
          </a:p>
        </p:txBody>
      </p:sp>
    </p:spTree>
    <p:extLst>
      <p:ext uri="{BB962C8B-B14F-4D97-AF65-F5344CB8AC3E}">
        <p14:creationId xmlns:p14="http://schemas.microsoft.com/office/powerpoint/2010/main" val="54532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5068"/>
            <a:ext cx="9296400" cy="7164236"/>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1788" y="3327973"/>
            <a:ext cx="3369278" cy="830997"/>
          </a:xfrm>
          <a:prstGeom prst="rect">
            <a:avLst/>
          </a:prstGeom>
          <a:noFill/>
        </p:spPr>
        <p:txBody>
          <a:bodyPr wrap="square" rtlCol="0">
            <a:spAutoFit/>
          </a:bodyPr>
          <a:lstStyle/>
          <a:p>
            <a:r>
              <a:rPr lang="en-US" sz="2400" dirty="0">
                <a:solidFill>
                  <a:schemeClr val="bg1"/>
                </a:solidFill>
                <a:latin typeface="Futura Medium" charset="0"/>
                <a:ea typeface="Futura Medium" charset="0"/>
                <a:cs typeface="Futura Medium" charset="0"/>
              </a:rPr>
              <a:t>Getting to know</a:t>
            </a:r>
            <a:br>
              <a:rPr lang="en-US" sz="2400" dirty="0">
                <a:solidFill>
                  <a:schemeClr val="bg1"/>
                </a:solidFill>
                <a:latin typeface="Futura Medium" charset="0"/>
                <a:ea typeface="Futura Medium" charset="0"/>
                <a:cs typeface="Futura Medium" charset="0"/>
              </a:rPr>
            </a:br>
            <a:r>
              <a:rPr lang="en-US" sz="2400" dirty="0">
                <a:solidFill>
                  <a:schemeClr val="bg1"/>
                </a:solidFill>
                <a:latin typeface="Futura Medium" charset="0"/>
                <a:ea typeface="Futura Medium" charset="0"/>
                <a:cs typeface="Futura Medium" charset="0"/>
              </a:rPr>
              <a:t>your freezer</a:t>
            </a:r>
          </a:p>
        </p:txBody>
      </p:sp>
      <p:sp>
        <p:nvSpPr>
          <p:cNvPr id="16" name="TextBox 15"/>
          <p:cNvSpPr txBox="1"/>
          <p:nvPr/>
        </p:nvSpPr>
        <p:spPr>
          <a:xfrm>
            <a:off x="441789" y="2577102"/>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What can you do?</a:t>
            </a:r>
          </a:p>
        </p:txBody>
      </p:sp>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l="34127" t="24540" r="33968" b="26190"/>
          <a:stretch/>
        </p:blipFill>
        <p:spPr>
          <a:xfrm>
            <a:off x="3811066" y="1764867"/>
            <a:ext cx="5485334" cy="5294301"/>
          </a:xfrm>
          <a:prstGeom prst="rect">
            <a:avLst/>
          </a:prstGeom>
        </p:spPr>
      </p:pic>
      <p:sp>
        <p:nvSpPr>
          <p:cNvPr id="18" name="TextBox 17"/>
          <p:cNvSpPr txBox="1"/>
          <p:nvPr/>
        </p:nvSpPr>
        <p:spPr>
          <a:xfrm>
            <a:off x="4728896" y="3552128"/>
            <a:ext cx="3649674" cy="1754326"/>
          </a:xfrm>
          <a:prstGeom prst="rect">
            <a:avLst/>
          </a:prstGeom>
          <a:noFill/>
        </p:spPr>
        <p:txBody>
          <a:bodyPr wrap="square" rtlCol="0">
            <a:spAutoFit/>
          </a:bodyPr>
          <a:lstStyle/>
          <a:p>
            <a:r>
              <a:rPr lang="en-US">
                <a:solidFill>
                  <a:schemeClr val="tx1">
                    <a:lumMod val="65000"/>
                    <a:lumOff val="35000"/>
                  </a:schemeClr>
                </a:solidFill>
                <a:latin typeface="Futura Medium" charset="0"/>
                <a:ea typeface="Futura Medium" charset="0"/>
                <a:cs typeface="Futura Medium" charset="0"/>
              </a:rPr>
              <a:t>You don’t have to freeze food on the day you buy it – you can freeze it anytime before the ‘use by’ date then defrost and use within 24 hours.</a:t>
            </a:r>
          </a:p>
          <a:p>
            <a:endParaRPr lang="en-US" dirty="0">
              <a:solidFill>
                <a:schemeClr val="tx1">
                  <a:lumMod val="65000"/>
                  <a:lumOff val="35000"/>
                </a:schemeClr>
              </a:solidFill>
              <a:latin typeface="Futura Medium" charset="0"/>
              <a:ea typeface="Futura Medium" charset="0"/>
              <a:cs typeface="Futura Medium"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
        <p:nvSpPr>
          <p:cNvPr id="9" name="Rectangle 8"/>
          <p:cNvSpPr/>
          <p:nvPr/>
        </p:nvSpPr>
        <p:spPr>
          <a:xfrm>
            <a:off x="2543174" y="403457"/>
            <a:ext cx="6438577" cy="1077218"/>
          </a:xfrm>
          <a:prstGeom prst="rect">
            <a:avLst/>
          </a:prstGeom>
        </p:spPr>
        <p:txBody>
          <a:bodyPr wrap="square">
            <a:spAutoFit/>
          </a:bodyPr>
          <a:lstStyle/>
          <a:p>
            <a:r>
              <a:rPr lang="en-GB" sz="3200" b="1" dirty="0">
                <a:solidFill>
                  <a:schemeClr val="bg1"/>
                </a:solidFill>
              </a:rPr>
              <a:t>Low Carbon Communities Initiative</a:t>
            </a:r>
            <a:endParaRPr lang="en-GB" sz="3200" dirty="0">
              <a:solidFill>
                <a:schemeClr val="bg1"/>
              </a:solidFill>
            </a:endParaRPr>
          </a:p>
          <a:p>
            <a:r>
              <a:rPr lang="en-GB" sz="3200" b="1" dirty="0">
                <a:solidFill>
                  <a:schemeClr val="bg1"/>
                </a:solidFill>
              </a:rPr>
              <a:t>Networking Key Services- NKS</a:t>
            </a:r>
            <a:endParaRPr lang="en-GB" sz="3200" dirty="0">
              <a:solidFill>
                <a:schemeClr val="bg1"/>
              </a:solidFill>
            </a:endParaRPr>
          </a:p>
        </p:txBody>
      </p:sp>
    </p:spTree>
    <p:extLst>
      <p:ext uri="{BB962C8B-B14F-4D97-AF65-F5344CB8AC3E}">
        <p14:creationId xmlns:p14="http://schemas.microsoft.com/office/powerpoint/2010/main" val="478026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5068"/>
            <a:ext cx="9296400" cy="7164236"/>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1788" y="3327973"/>
            <a:ext cx="3369278" cy="461665"/>
          </a:xfrm>
          <a:prstGeom prst="rect">
            <a:avLst/>
          </a:prstGeom>
          <a:noFill/>
        </p:spPr>
        <p:txBody>
          <a:bodyPr wrap="square" rtlCol="0">
            <a:spAutoFit/>
          </a:bodyPr>
          <a:lstStyle/>
          <a:p>
            <a:r>
              <a:rPr lang="en-US" sz="2400" dirty="0">
                <a:solidFill>
                  <a:schemeClr val="bg1"/>
                </a:solidFill>
                <a:latin typeface="Futura Medium" charset="0"/>
                <a:ea typeface="Futura Medium" charset="0"/>
                <a:cs typeface="Futura Medium" charset="0"/>
              </a:rPr>
              <a:t>Savvy storage</a:t>
            </a:r>
          </a:p>
        </p:txBody>
      </p:sp>
      <p:sp>
        <p:nvSpPr>
          <p:cNvPr id="16" name="TextBox 15"/>
          <p:cNvSpPr txBox="1"/>
          <p:nvPr/>
        </p:nvSpPr>
        <p:spPr>
          <a:xfrm>
            <a:off x="441789" y="2577102"/>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What can you do?</a:t>
            </a:r>
          </a:p>
        </p:txBody>
      </p:sp>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l="34127" t="24540" r="33968" b="26190"/>
          <a:stretch/>
        </p:blipFill>
        <p:spPr>
          <a:xfrm>
            <a:off x="3811066" y="1764867"/>
            <a:ext cx="5485334" cy="5294301"/>
          </a:xfrm>
          <a:prstGeom prst="rect">
            <a:avLst/>
          </a:prstGeom>
        </p:spPr>
      </p:pic>
      <p:sp>
        <p:nvSpPr>
          <p:cNvPr id="18" name="TextBox 17"/>
          <p:cNvSpPr txBox="1"/>
          <p:nvPr/>
        </p:nvSpPr>
        <p:spPr>
          <a:xfrm>
            <a:off x="4728896" y="3661856"/>
            <a:ext cx="3649674" cy="1200329"/>
          </a:xfrm>
          <a:prstGeom prst="rect">
            <a:avLst/>
          </a:prstGeom>
          <a:noFill/>
        </p:spPr>
        <p:txBody>
          <a:bodyPr wrap="square" rtlCol="0">
            <a:spAutoFit/>
          </a:bodyPr>
          <a:lstStyle/>
          <a:p>
            <a:r>
              <a:rPr lang="en-US" dirty="0">
                <a:solidFill>
                  <a:schemeClr val="tx1">
                    <a:lumMod val="65000"/>
                    <a:lumOff val="35000"/>
                  </a:schemeClr>
                </a:solidFill>
                <a:latin typeface="Futura Medium" charset="0"/>
                <a:ea typeface="Futura Medium" charset="0"/>
                <a:cs typeface="Futura Medium" charset="0"/>
              </a:rPr>
              <a:t>Always follow the storage guidance on food packs to enjoy your food at its best. </a:t>
            </a:r>
          </a:p>
          <a:p>
            <a:endParaRPr lang="en-US" dirty="0">
              <a:solidFill>
                <a:schemeClr val="tx1">
                  <a:lumMod val="65000"/>
                  <a:lumOff val="35000"/>
                </a:schemeClr>
              </a:solidFill>
              <a:latin typeface="Futura Medium" charset="0"/>
              <a:ea typeface="Futura Medium" charset="0"/>
              <a:cs typeface="Futura Medium"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
        <p:nvSpPr>
          <p:cNvPr id="9" name="Rectangle 8"/>
          <p:cNvSpPr/>
          <p:nvPr/>
        </p:nvSpPr>
        <p:spPr>
          <a:xfrm>
            <a:off x="2543174" y="403457"/>
            <a:ext cx="6438577" cy="1077218"/>
          </a:xfrm>
          <a:prstGeom prst="rect">
            <a:avLst/>
          </a:prstGeom>
        </p:spPr>
        <p:txBody>
          <a:bodyPr wrap="square">
            <a:spAutoFit/>
          </a:bodyPr>
          <a:lstStyle/>
          <a:p>
            <a:r>
              <a:rPr lang="en-GB" sz="3200" b="1" dirty="0">
                <a:solidFill>
                  <a:schemeClr val="bg1"/>
                </a:solidFill>
              </a:rPr>
              <a:t>Low Carbon Communities Initiative</a:t>
            </a:r>
            <a:endParaRPr lang="en-GB" sz="3200" dirty="0">
              <a:solidFill>
                <a:schemeClr val="bg1"/>
              </a:solidFill>
            </a:endParaRPr>
          </a:p>
          <a:p>
            <a:r>
              <a:rPr lang="en-GB" sz="3200" b="1" dirty="0">
                <a:solidFill>
                  <a:schemeClr val="bg1"/>
                </a:solidFill>
              </a:rPr>
              <a:t>Networking Key Services- NKS</a:t>
            </a:r>
            <a:endParaRPr lang="en-GB" sz="3200" dirty="0">
              <a:solidFill>
                <a:schemeClr val="bg1"/>
              </a:solidFill>
            </a:endParaRPr>
          </a:p>
        </p:txBody>
      </p:sp>
    </p:spTree>
    <p:extLst>
      <p:ext uri="{BB962C8B-B14F-4D97-AF65-F5344CB8AC3E}">
        <p14:creationId xmlns:p14="http://schemas.microsoft.com/office/powerpoint/2010/main" val="209785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5068"/>
            <a:ext cx="9296400" cy="7164236"/>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1788" y="3327973"/>
            <a:ext cx="3369278" cy="461665"/>
          </a:xfrm>
          <a:prstGeom prst="rect">
            <a:avLst/>
          </a:prstGeom>
          <a:noFill/>
        </p:spPr>
        <p:txBody>
          <a:bodyPr wrap="square" rtlCol="0">
            <a:spAutoFit/>
          </a:bodyPr>
          <a:lstStyle/>
          <a:p>
            <a:r>
              <a:rPr lang="en-US" sz="2400" dirty="0">
                <a:solidFill>
                  <a:schemeClr val="bg1"/>
                </a:solidFill>
                <a:latin typeface="Futura Medium" charset="0"/>
                <a:ea typeface="Futura Medium" charset="0"/>
                <a:cs typeface="Futura Medium" charset="0"/>
              </a:rPr>
              <a:t>Perfect portions</a:t>
            </a:r>
          </a:p>
        </p:txBody>
      </p:sp>
      <p:sp>
        <p:nvSpPr>
          <p:cNvPr id="16" name="TextBox 15"/>
          <p:cNvSpPr txBox="1"/>
          <p:nvPr/>
        </p:nvSpPr>
        <p:spPr>
          <a:xfrm>
            <a:off x="441789" y="2577102"/>
            <a:ext cx="6400800"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What can you do?</a:t>
            </a:r>
          </a:p>
        </p:txBody>
      </p:sp>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l="34127" t="24540" r="33968" b="26190"/>
          <a:stretch/>
        </p:blipFill>
        <p:spPr>
          <a:xfrm>
            <a:off x="3811066" y="1764867"/>
            <a:ext cx="5485334" cy="5294301"/>
          </a:xfrm>
          <a:prstGeom prst="rect">
            <a:avLst/>
          </a:prstGeom>
        </p:spPr>
      </p:pic>
      <p:sp>
        <p:nvSpPr>
          <p:cNvPr id="18" name="TextBox 17"/>
          <p:cNvSpPr txBox="1"/>
          <p:nvPr/>
        </p:nvSpPr>
        <p:spPr>
          <a:xfrm>
            <a:off x="4728896" y="3025911"/>
            <a:ext cx="3649674" cy="3139321"/>
          </a:xfrm>
          <a:prstGeom prst="rect">
            <a:avLst/>
          </a:prstGeom>
          <a:noFill/>
        </p:spPr>
        <p:txBody>
          <a:bodyPr wrap="square" rtlCol="0">
            <a:spAutoFit/>
          </a:bodyPr>
          <a:lstStyle/>
          <a:p>
            <a:r>
              <a:rPr lang="en-US" dirty="0">
                <a:solidFill>
                  <a:schemeClr val="tx1">
                    <a:lumMod val="65000"/>
                    <a:lumOff val="35000"/>
                  </a:schemeClr>
                </a:solidFill>
                <a:latin typeface="Futura Medium" charset="0"/>
                <a:ea typeface="Futura Medium" charset="0"/>
                <a:cs typeface="Futura Medium" charset="0"/>
              </a:rPr>
              <a:t>Make sure you use the right portions. An average-sized mug is great for measuring uncooked rice – one adult portion is about </a:t>
            </a:r>
          </a:p>
          <a:p>
            <a:r>
              <a:rPr lang="en-US" dirty="0">
                <a:solidFill>
                  <a:schemeClr val="tx1">
                    <a:lumMod val="65000"/>
                    <a:lumOff val="35000"/>
                  </a:schemeClr>
                </a:solidFill>
                <a:latin typeface="Futura Medium" charset="0"/>
                <a:ea typeface="Futura Medium" charset="0"/>
                <a:cs typeface="Futura Medium" charset="0"/>
              </a:rPr>
              <a:t>a quarter of a mug. </a:t>
            </a:r>
          </a:p>
          <a:p>
            <a:endParaRPr lang="en-US" dirty="0">
              <a:solidFill>
                <a:schemeClr val="tx1">
                  <a:lumMod val="65000"/>
                  <a:lumOff val="35000"/>
                </a:schemeClr>
              </a:solidFill>
              <a:latin typeface="Futura Medium" charset="0"/>
              <a:ea typeface="Futura Medium" charset="0"/>
              <a:cs typeface="Futura Medium" charset="0"/>
            </a:endParaRPr>
          </a:p>
          <a:p>
            <a:r>
              <a:rPr lang="en-US" dirty="0">
                <a:solidFill>
                  <a:schemeClr val="tx1">
                    <a:lumMod val="65000"/>
                    <a:lumOff val="35000"/>
                  </a:schemeClr>
                </a:solidFill>
                <a:latin typeface="Futura Medium" charset="0"/>
                <a:ea typeface="Futura Medium" charset="0"/>
                <a:cs typeface="Futura Medium" charset="0"/>
              </a:rPr>
              <a:t>Don’t worry if you cook too much food, you can freeze leftovers or eat them for lunch the next day.</a:t>
            </a:r>
          </a:p>
          <a:p>
            <a:endParaRPr lang="en-US" dirty="0">
              <a:solidFill>
                <a:schemeClr val="tx1">
                  <a:lumMod val="65000"/>
                  <a:lumOff val="35000"/>
                </a:schemeClr>
              </a:solidFill>
              <a:latin typeface="Futura Medium" charset="0"/>
              <a:ea typeface="Futura Medium" charset="0"/>
              <a:cs typeface="Futura Medium"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
        <p:nvSpPr>
          <p:cNvPr id="9" name="Rectangle 8"/>
          <p:cNvSpPr/>
          <p:nvPr/>
        </p:nvSpPr>
        <p:spPr>
          <a:xfrm>
            <a:off x="2434866" y="158086"/>
            <a:ext cx="6547209" cy="1077218"/>
          </a:xfrm>
          <a:prstGeom prst="rect">
            <a:avLst/>
          </a:prstGeom>
        </p:spPr>
        <p:txBody>
          <a:bodyPr wrap="square">
            <a:spAutoFit/>
          </a:bodyPr>
          <a:lstStyle/>
          <a:p>
            <a:r>
              <a:rPr lang="en-GB" sz="3200" b="1" dirty="0">
                <a:solidFill>
                  <a:schemeClr val="bg1"/>
                </a:solidFill>
              </a:rPr>
              <a:t>Low Carbon Communities Initiative</a:t>
            </a:r>
            <a:endParaRPr lang="en-GB" sz="3200" dirty="0">
              <a:solidFill>
                <a:schemeClr val="bg1"/>
              </a:solidFill>
            </a:endParaRPr>
          </a:p>
          <a:p>
            <a:r>
              <a:rPr lang="en-GB" sz="3200" b="1" dirty="0">
                <a:solidFill>
                  <a:schemeClr val="bg1"/>
                </a:solidFill>
              </a:rPr>
              <a:t>Networking Key Services- NKS</a:t>
            </a:r>
            <a:endParaRPr lang="en-GB" sz="3200" dirty="0">
              <a:solidFill>
                <a:schemeClr val="bg1"/>
              </a:solidFill>
            </a:endParaRPr>
          </a:p>
        </p:txBody>
      </p:sp>
    </p:spTree>
    <p:extLst>
      <p:ext uri="{BB962C8B-B14F-4D97-AF65-F5344CB8AC3E}">
        <p14:creationId xmlns:p14="http://schemas.microsoft.com/office/powerpoint/2010/main" val="172255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
        <p:nvSpPr>
          <p:cNvPr id="4" name="TextBox 3"/>
          <p:cNvSpPr txBox="1"/>
          <p:nvPr/>
        </p:nvSpPr>
        <p:spPr>
          <a:xfrm>
            <a:off x="297950" y="2033909"/>
            <a:ext cx="8469531" cy="1077218"/>
          </a:xfrm>
          <a:prstGeom prst="rect">
            <a:avLst/>
          </a:prstGeom>
          <a:noFill/>
        </p:spPr>
        <p:txBody>
          <a:bodyPr wrap="square" rtlCol="0">
            <a:spAutoFit/>
          </a:bodyPr>
          <a:lstStyle/>
          <a:p>
            <a:r>
              <a:rPr lang="en-US" sz="3200" b="1" dirty="0">
                <a:solidFill>
                  <a:schemeClr val="bg1"/>
                </a:solidFill>
                <a:latin typeface="Futura" charset="0"/>
                <a:ea typeface="Futura" charset="0"/>
                <a:cs typeface="Futura" charset="0"/>
              </a:rPr>
              <a:t>Thank you</a:t>
            </a:r>
          </a:p>
          <a:p>
            <a:endParaRPr lang="en-US" sz="3200" dirty="0">
              <a:solidFill>
                <a:schemeClr val="bg1"/>
              </a:solidFill>
              <a:latin typeface="Futura Medium" charset="0"/>
              <a:ea typeface="Futura Medium" charset="0"/>
              <a:cs typeface="Futura Medium" charset="0"/>
            </a:endParaRPr>
          </a:p>
        </p:txBody>
      </p:sp>
      <p:sp>
        <p:nvSpPr>
          <p:cNvPr id="5" name="Rectangle 4"/>
          <p:cNvSpPr/>
          <p:nvPr/>
        </p:nvSpPr>
        <p:spPr>
          <a:xfrm>
            <a:off x="437827" y="696695"/>
            <a:ext cx="8543925" cy="1077218"/>
          </a:xfrm>
          <a:prstGeom prst="rect">
            <a:avLst/>
          </a:prstGeom>
        </p:spPr>
        <p:txBody>
          <a:bodyPr wrap="square">
            <a:spAutoFit/>
          </a:bodyPr>
          <a:lstStyle/>
          <a:p>
            <a:r>
              <a:rPr lang="en-GB" sz="3200" b="1" dirty="0">
                <a:solidFill>
                  <a:schemeClr val="bg1"/>
                </a:solidFill>
              </a:rPr>
              <a:t>Low Carbon Communities Initiative</a:t>
            </a:r>
            <a:endParaRPr lang="en-GB" sz="3200" dirty="0">
              <a:solidFill>
                <a:schemeClr val="bg1"/>
              </a:solidFill>
            </a:endParaRPr>
          </a:p>
          <a:p>
            <a:r>
              <a:rPr lang="en-GB" sz="3200" b="1" dirty="0">
                <a:solidFill>
                  <a:schemeClr val="bg1"/>
                </a:solidFill>
              </a:rPr>
              <a:t>Networking Key Services- NKS</a:t>
            </a:r>
            <a:endParaRPr lang="en-GB" sz="3200" dirty="0">
              <a:solidFill>
                <a:schemeClr val="bg1"/>
              </a:solidFill>
            </a:endParaRPr>
          </a:p>
        </p:txBody>
      </p:sp>
    </p:spTree>
    <p:extLst>
      <p:ext uri="{BB962C8B-B14F-4D97-AF65-F5344CB8AC3E}">
        <p14:creationId xmlns:p14="http://schemas.microsoft.com/office/powerpoint/2010/main" val="31852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
        <p:nvSpPr>
          <p:cNvPr id="4" name="TextBox 3"/>
          <p:cNvSpPr txBox="1"/>
          <p:nvPr/>
        </p:nvSpPr>
        <p:spPr>
          <a:xfrm>
            <a:off x="510172" y="4853204"/>
            <a:ext cx="4880224" cy="1200329"/>
          </a:xfrm>
          <a:prstGeom prst="rect">
            <a:avLst/>
          </a:prstGeom>
          <a:noFill/>
          <a:effectLst>
            <a:outerShdw blurRad="50800" dist="76200" dir="2700000" algn="tl" rotWithShape="0">
              <a:prstClr val="black">
                <a:alpha val="40000"/>
              </a:prstClr>
            </a:outerShdw>
          </a:effectLst>
        </p:spPr>
        <p:txBody>
          <a:bodyPr wrap="square" rtlCol="0">
            <a:spAutoFit/>
          </a:bodyPr>
          <a:lstStyle/>
          <a:p>
            <a:r>
              <a:rPr lang="en-US" sz="3200" dirty="0">
                <a:solidFill>
                  <a:schemeClr val="bg1"/>
                </a:solidFill>
                <a:latin typeface="Futura Medium" charset="0"/>
                <a:ea typeface="Futura Medium" charset="0"/>
                <a:cs typeface="Futura Medium" charset="0"/>
              </a:rPr>
              <a:t>Presentation title</a:t>
            </a:r>
          </a:p>
          <a:p>
            <a:r>
              <a:rPr lang="en-US" sz="2000" dirty="0">
                <a:solidFill>
                  <a:schemeClr val="bg1"/>
                </a:solidFill>
                <a:latin typeface="Futura Medium" charset="0"/>
                <a:ea typeface="Futura Medium" charset="0"/>
                <a:cs typeface="Futura Medium" charset="0"/>
              </a:rPr>
              <a:t>Presenter</a:t>
            </a:r>
          </a:p>
          <a:p>
            <a:r>
              <a:rPr lang="en-US" sz="2000" dirty="0">
                <a:solidFill>
                  <a:schemeClr val="bg1"/>
                </a:solidFill>
                <a:latin typeface="Futura Medium" charset="0"/>
                <a:ea typeface="Futura Medium" charset="0"/>
                <a:cs typeface="Futura Medium" charset="0"/>
              </a:rPr>
              <a:t>Date</a:t>
            </a:r>
          </a:p>
        </p:txBody>
      </p:sp>
    </p:spTree>
    <p:extLst>
      <p:ext uri="{BB962C8B-B14F-4D97-AF65-F5344CB8AC3E}">
        <p14:creationId xmlns:p14="http://schemas.microsoft.com/office/powerpoint/2010/main" val="125645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338" y="2753475"/>
            <a:ext cx="7931649" cy="2585323"/>
          </a:xfrm>
          <a:prstGeom prst="rect">
            <a:avLst/>
          </a:prstGeom>
          <a:noFill/>
        </p:spPr>
        <p:txBody>
          <a:bodyPr wrap="square" rtlCol="0">
            <a:spAutoFit/>
          </a:bodyPr>
          <a:lstStyle/>
          <a:p>
            <a:r>
              <a:rPr lang="en-US" dirty="0">
                <a:solidFill>
                  <a:schemeClr val="tx1">
                    <a:lumMod val="65000"/>
                    <a:lumOff val="35000"/>
                  </a:schemeClr>
                </a:solidFill>
                <a:latin typeface="Futura Medium" charset="0"/>
                <a:ea typeface="Futura Medium" charset="0"/>
                <a:cs typeface="Futura Medium" charset="0"/>
              </a:rPr>
              <a:t>Love Food Hate Waste works to reduce food waste by raising awareness of its environmental and economic impact. The campaign provides practical advice for householders to throw out less food and save money, focusing on the most commonly wasted food groups including; bakery, dairy, fresh fruit, meat and fish, and fresh vegetables and salad.</a:t>
            </a:r>
          </a:p>
          <a:p>
            <a:endParaRPr lang="en-US" dirty="0">
              <a:solidFill>
                <a:schemeClr val="tx1">
                  <a:lumMod val="65000"/>
                  <a:lumOff val="35000"/>
                </a:schemeClr>
              </a:solidFill>
              <a:latin typeface="Futura Medium" charset="0"/>
              <a:ea typeface="Futura Medium" charset="0"/>
              <a:cs typeface="Futura Medium" charset="0"/>
            </a:endParaRPr>
          </a:p>
          <a:p>
            <a:r>
              <a:rPr lang="en-US" dirty="0">
                <a:solidFill>
                  <a:schemeClr val="tx1">
                    <a:lumMod val="65000"/>
                    <a:lumOff val="35000"/>
                  </a:schemeClr>
                </a:solidFill>
                <a:latin typeface="Futura Medium" charset="0"/>
                <a:ea typeface="Futura Medium" charset="0"/>
                <a:cs typeface="Futura Medium" charset="0"/>
              </a:rPr>
              <a:t>The campaign is run by Zero Waste Scotland, the delivery body set up by </a:t>
            </a:r>
          </a:p>
          <a:p>
            <a:r>
              <a:rPr lang="en-US" dirty="0">
                <a:solidFill>
                  <a:schemeClr val="tx1">
                    <a:lumMod val="65000"/>
                    <a:lumOff val="35000"/>
                  </a:schemeClr>
                </a:solidFill>
                <a:latin typeface="Futura Medium" charset="0"/>
                <a:ea typeface="Futura Medium" charset="0"/>
                <a:cs typeface="Futura Medium" charset="0"/>
              </a:rPr>
              <a:t>the Scottish Government to help people and </a:t>
            </a:r>
            <a:r>
              <a:rPr lang="en-US" dirty="0" err="1">
                <a:solidFill>
                  <a:schemeClr val="tx1">
                    <a:lumMod val="65000"/>
                    <a:lumOff val="35000"/>
                  </a:schemeClr>
                </a:solidFill>
                <a:latin typeface="Futura Medium" charset="0"/>
                <a:ea typeface="Futura Medium" charset="0"/>
                <a:cs typeface="Futura Medium" charset="0"/>
              </a:rPr>
              <a:t>organisations</a:t>
            </a:r>
            <a:r>
              <a:rPr lang="en-US" dirty="0">
                <a:solidFill>
                  <a:schemeClr val="tx1">
                    <a:lumMod val="65000"/>
                    <a:lumOff val="35000"/>
                  </a:schemeClr>
                </a:solidFill>
                <a:latin typeface="Futura Medium" charset="0"/>
                <a:ea typeface="Futura Medium" charset="0"/>
                <a:cs typeface="Futura Medium" charset="0"/>
              </a:rPr>
              <a:t> on the journey to zero waste.</a:t>
            </a:r>
          </a:p>
        </p:txBody>
      </p:sp>
    </p:spTree>
    <p:extLst>
      <p:ext uri="{BB962C8B-B14F-4D97-AF65-F5344CB8AC3E}">
        <p14:creationId xmlns:p14="http://schemas.microsoft.com/office/powerpoint/2010/main" val="180425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790" y="3482941"/>
            <a:ext cx="4089114" cy="3046988"/>
          </a:xfrm>
          <a:prstGeom prst="rect">
            <a:avLst/>
          </a:prstGeom>
          <a:noFill/>
        </p:spPr>
        <p:txBody>
          <a:bodyPr wrap="square" rtlCol="0">
            <a:spAutoFit/>
          </a:bodyPr>
          <a:lstStyle/>
          <a:p>
            <a:pPr marL="285750" indent="-285750">
              <a:buFont typeface="Arial" charset="0"/>
              <a:buChar char="•"/>
            </a:pPr>
            <a:r>
              <a:rPr lang="en-US" sz="1600" dirty="0">
                <a:solidFill>
                  <a:schemeClr val="tx1">
                    <a:lumMod val="65000"/>
                    <a:lumOff val="35000"/>
                  </a:schemeClr>
                </a:solidFill>
                <a:latin typeface="Futura Medium" charset="0"/>
                <a:ea typeface="Futura Medium" charset="0"/>
                <a:cs typeface="Futura Medium" charset="0"/>
              </a:rPr>
              <a:t>1/3 of the world’s food is wasted</a:t>
            </a:r>
          </a:p>
          <a:p>
            <a:pPr marL="285750" indent="-285750">
              <a:buFont typeface="Arial" charset="0"/>
              <a:buChar char="•"/>
            </a:pPr>
            <a:endParaRPr lang="en-US" sz="1600" dirty="0">
              <a:solidFill>
                <a:schemeClr val="tx1">
                  <a:lumMod val="65000"/>
                  <a:lumOff val="35000"/>
                </a:schemeClr>
              </a:solidFill>
              <a:latin typeface="Futura Medium" charset="0"/>
              <a:ea typeface="Futura Medium" charset="0"/>
              <a:cs typeface="Futura Medium" charset="0"/>
            </a:endParaRPr>
          </a:p>
          <a:p>
            <a:pPr marL="285750" indent="-285750">
              <a:buFont typeface="Arial" charset="0"/>
              <a:buChar char="•"/>
            </a:pPr>
            <a:r>
              <a:rPr lang="en-US" sz="1600" dirty="0">
                <a:solidFill>
                  <a:schemeClr val="tx1">
                    <a:lumMod val="65000"/>
                    <a:lumOff val="35000"/>
                  </a:schemeClr>
                </a:solidFill>
                <a:latin typeface="Futura Medium" charset="0"/>
                <a:ea typeface="Futura Medium" charset="0"/>
                <a:cs typeface="Futura Medium" charset="0"/>
              </a:rPr>
              <a:t>Producing, distributing, storing </a:t>
            </a:r>
            <a:br>
              <a:rPr lang="en-US" sz="1600" dirty="0">
                <a:solidFill>
                  <a:schemeClr val="tx1">
                    <a:lumMod val="65000"/>
                    <a:lumOff val="35000"/>
                  </a:schemeClr>
                </a:solidFill>
                <a:latin typeface="Futura Medium" charset="0"/>
                <a:ea typeface="Futura Medium" charset="0"/>
                <a:cs typeface="Futura Medium" charset="0"/>
              </a:rPr>
            </a:br>
            <a:r>
              <a:rPr lang="en-US" sz="1600" dirty="0">
                <a:solidFill>
                  <a:schemeClr val="tx1">
                    <a:lumMod val="65000"/>
                    <a:lumOff val="35000"/>
                  </a:schemeClr>
                </a:solidFill>
                <a:latin typeface="Futura Medium" charset="0"/>
                <a:ea typeface="Futura Medium" charset="0"/>
                <a:cs typeface="Futura Medium" charset="0"/>
              </a:rPr>
              <a:t>and cooking food uses energy, fuel and water</a:t>
            </a:r>
          </a:p>
          <a:p>
            <a:pPr marL="285750" indent="-285750">
              <a:buFont typeface="Arial" charset="0"/>
              <a:buChar char="•"/>
            </a:pPr>
            <a:endParaRPr lang="en-US" sz="1600" dirty="0">
              <a:solidFill>
                <a:schemeClr val="tx1">
                  <a:lumMod val="65000"/>
                  <a:lumOff val="35000"/>
                </a:schemeClr>
              </a:solidFill>
              <a:latin typeface="Futura Medium" charset="0"/>
              <a:ea typeface="Futura Medium" charset="0"/>
              <a:cs typeface="Futura Medium" charset="0"/>
            </a:endParaRPr>
          </a:p>
          <a:p>
            <a:pPr marL="285750" indent="-285750">
              <a:buFont typeface="Arial" charset="0"/>
              <a:buChar char="•"/>
            </a:pPr>
            <a:r>
              <a:rPr lang="en-US" sz="1600" dirty="0">
                <a:solidFill>
                  <a:schemeClr val="tx1">
                    <a:lumMod val="65000"/>
                    <a:lumOff val="35000"/>
                  </a:schemeClr>
                </a:solidFill>
                <a:latin typeface="Futura Medium" charset="0"/>
                <a:ea typeface="Futura Medium" charset="0"/>
                <a:cs typeface="Futura Medium" charset="0"/>
              </a:rPr>
              <a:t>Each of these emits greenhouse gases contributing to climate change</a:t>
            </a:r>
          </a:p>
          <a:p>
            <a:pPr marL="285750" indent="-285750">
              <a:buFont typeface="Arial" charset="0"/>
              <a:buChar char="•"/>
            </a:pPr>
            <a:endParaRPr lang="en-US" sz="1600" dirty="0">
              <a:solidFill>
                <a:schemeClr val="tx1">
                  <a:lumMod val="65000"/>
                  <a:lumOff val="35000"/>
                </a:schemeClr>
              </a:solidFill>
              <a:latin typeface="Futura Medium" charset="0"/>
              <a:ea typeface="Futura Medium" charset="0"/>
              <a:cs typeface="Futura Medium" charset="0"/>
            </a:endParaRPr>
          </a:p>
          <a:p>
            <a:pPr marL="285750" indent="-285750">
              <a:buFont typeface="Arial" charset="0"/>
              <a:buChar char="•"/>
            </a:pPr>
            <a:r>
              <a:rPr lang="en-US" sz="1600" dirty="0">
                <a:solidFill>
                  <a:schemeClr val="tx1">
                    <a:lumMod val="65000"/>
                    <a:lumOff val="35000"/>
                  </a:schemeClr>
                </a:solidFill>
                <a:latin typeface="Futura Medium" charset="0"/>
                <a:ea typeface="Futura Medium" charset="0"/>
                <a:cs typeface="Futura Medium" charset="0"/>
              </a:rPr>
              <a:t>Food waste sent to landfill gives off methane gas – </a:t>
            </a:r>
            <a:r>
              <a:rPr lang="en-US" sz="1600" b="1" dirty="0">
                <a:solidFill>
                  <a:srgbClr val="DF505B"/>
                </a:solidFill>
                <a:latin typeface="Futura" charset="0"/>
                <a:ea typeface="Futura" charset="0"/>
                <a:cs typeface="Futura" charset="0"/>
              </a:rPr>
              <a:t>25x</a:t>
            </a:r>
            <a:r>
              <a:rPr lang="en-US" sz="1600" dirty="0">
                <a:solidFill>
                  <a:schemeClr val="tx1">
                    <a:lumMod val="65000"/>
                    <a:lumOff val="35000"/>
                  </a:schemeClr>
                </a:solidFill>
                <a:latin typeface="Futura Medium" charset="0"/>
                <a:ea typeface="Futura Medium" charset="0"/>
                <a:cs typeface="Futura Medium" charset="0"/>
              </a:rPr>
              <a:t> more damaging than carbon dioxide</a:t>
            </a:r>
          </a:p>
        </p:txBody>
      </p:sp>
      <p:sp>
        <p:nvSpPr>
          <p:cNvPr id="5" name="TextBox 4"/>
          <p:cNvSpPr txBox="1"/>
          <p:nvPr/>
        </p:nvSpPr>
        <p:spPr>
          <a:xfrm>
            <a:off x="441789" y="2577102"/>
            <a:ext cx="7356296" cy="523220"/>
          </a:xfrm>
          <a:prstGeom prst="rect">
            <a:avLst/>
          </a:prstGeom>
          <a:noFill/>
        </p:spPr>
        <p:txBody>
          <a:bodyPr wrap="square" rtlCol="0">
            <a:spAutoFit/>
          </a:bodyPr>
          <a:lstStyle/>
          <a:p>
            <a:r>
              <a:rPr lang="en-US" sz="2800" b="1" dirty="0">
                <a:solidFill>
                  <a:srgbClr val="DF505B"/>
                </a:solidFill>
                <a:latin typeface="Futura" charset="0"/>
                <a:ea typeface="Futura" charset="0"/>
                <a:cs typeface="Futura" charset="0"/>
              </a:rPr>
              <a:t>Food waste: The big picture</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2679" y="2838712"/>
            <a:ext cx="5157130" cy="4139864"/>
          </a:xfrm>
          <a:prstGeom prst="rect">
            <a:avLst/>
          </a:prstGeom>
        </p:spPr>
      </p:pic>
    </p:spTree>
    <p:extLst>
      <p:ext uri="{BB962C8B-B14F-4D97-AF65-F5344CB8AC3E}">
        <p14:creationId xmlns:p14="http://schemas.microsoft.com/office/powerpoint/2010/main" val="95621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24305" y="2577103"/>
            <a:ext cx="4219696" cy="4280898"/>
          </a:xfrm>
          <a:prstGeom prst="rect">
            <a:avLst/>
          </a:prstGeom>
        </p:spPr>
      </p:pic>
      <p:sp>
        <p:nvSpPr>
          <p:cNvPr id="2" name="TextBox 1"/>
          <p:cNvSpPr txBox="1"/>
          <p:nvPr/>
        </p:nvSpPr>
        <p:spPr>
          <a:xfrm>
            <a:off x="441789" y="3821988"/>
            <a:ext cx="5418237" cy="2862322"/>
          </a:xfrm>
          <a:prstGeom prst="rect">
            <a:avLst/>
          </a:prstGeom>
          <a:noFill/>
        </p:spPr>
        <p:txBody>
          <a:bodyPr wrap="square" rtlCol="0">
            <a:spAutoFit/>
          </a:bodyPr>
          <a:lstStyle/>
          <a:p>
            <a:r>
              <a:rPr lang="en-US" dirty="0">
                <a:solidFill>
                  <a:schemeClr val="tx1">
                    <a:lumMod val="65000"/>
                    <a:lumOff val="35000"/>
                  </a:schemeClr>
                </a:solidFill>
                <a:latin typeface="Futura Medium" charset="0"/>
                <a:ea typeface="Futura Medium" charset="0"/>
                <a:cs typeface="Futura Medium" charset="0"/>
              </a:rPr>
              <a:t>Almost 50% of all food waste in Scotland comes from households. We throw away </a:t>
            </a:r>
            <a:r>
              <a:rPr lang="en-US" b="1" dirty="0">
                <a:solidFill>
                  <a:srgbClr val="DF505B"/>
                </a:solidFill>
                <a:latin typeface="Futura" charset="0"/>
                <a:ea typeface="Futura" charset="0"/>
                <a:cs typeface="Futura" charset="0"/>
              </a:rPr>
              <a:t>600,000 </a:t>
            </a:r>
            <a:r>
              <a:rPr lang="en-US" b="1" dirty="0" err="1">
                <a:solidFill>
                  <a:srgbClr val="DF505B"/>
                </a:solidFill>
                <a:latin typeface="Futura" charset="0"/>
                <a:ea typeface="Futura" charset="0"/>
                <a:cs typeface="Futura" charset="0"/>
              </a:rPr>
              <a:t>tonnes</a:t>
            </a:r>
            <a:r>
              <a:rPr lang="en-US" b="1" dirty="0">
                <a:solidFill>
                  <a:srgbClr val="DF505B"/>
                </a:solidFill>
                <a:latin typeface="Futura" charset="0"/>
                <a:ea typeface="Futura" charset="0"/>
                <a:cs typeface="Futura" charset="0"/>
              </a:rPr>
              <a:t> </a:t>
            </a:r>
            <a:r>
              <a:rPr lang="en-US" dirty="0">
                <a:solidFill>
                  <a:schemeClr val="tx1">
                    <a:lumMod val="65000"/>
                    <a:lumOff val="35000"/>
                  </a:schemeClr>
                </a:solidFill>
                <a:latin typeface="Futura Medium" charset="0"/>
                <a:ea typeface="Futura Medium" charset="0"/>
                <a:cs typeface="Futura Medium" charset="0"/>
              </a:rPr>
              <a:t>of food and drink from our homes every year in Scotland, and </a:t>
            </a:r>
            <a:r>
              <a:rPr lang="en-US" b="1" dirty="0">
                <a:solidFill>
                  <a:srgbClr val="DF505B"/>
                </a:solidFill>
                <a:latin typeface="Futura" charset="0"/>
                <a:ea typeface="Futura" charset="0"/>
                <a:cs typeface="Futura" charset="0"/>
              </a:rPr>
              <a:t>more than half </a:t>
            </a:r>
            <a:r>
              <a:rPr lang="en-US" dirty="0">
                <a:solidFill>
                  <a:schemeClr val="tx1">
                    <a:lumMod val="65000"/>
                    <a:lumOff val="35000"/>
                  </a:schemeClr>
                </a:solidFill>
                <a:latin typeface="Futura Medium" charset="0"/>
                <a:ea typeface="Futura Medium" charset="0"/>
                <a:cs typeface="Futura Medium" charset="0"/>
              </a:rPr>
              <a:t>of this is food and drink we could have eaten.</a:t>
            </a:r>
          </a:p>
          <a:p>
            <a:endParaRPr lang="en-US" dirty="0">
              <a:solidFill>
                <a:schemeClr val="tx1">
                  <a:lumMod val="65000"/>
                  <a:lumOff val="35000"/>
                </a:schemeClr>
              </a:solidFill>
              <a:latin typeface="Futura Medium" charset="0"/>
              <a:ea typeface="Futura Medium" charset="0"/>
              <a:cs typeface="Futura Medium" charset="0"/>
            </a:endParaRPr>
          </a:p>
          <a:p>
            <a:r>
              <a:rPr lang="en-US" dirty="0">
                <a:solidFill>
                  <a:schemeClr val="tx1">
                    <a:lumMod val="65000"/>
                    <a:lumOff val="35000"/>
                  </a:schemeClr>
                </a:solidFill>
                <a:latin typeface="Futura Medium" charset="0"/>
                <a:ea typeface="Futura Medium" charset="0"/>
                <a:cs typeface="Futura Medium" charset="0"/>
              </a:rPr>
              <a:t>Wasting this food costs the average household</a:t>
            </a:r>
          </a:p>
          <a:p>
            <a:r>
              <a:rPr lang="en-US" dirty="0">
                <a:solidFill>
                  <a:schemeClr val="tx1">
                    <a:lumMod val="65000"/>
                    <a:lumOff val="35000"/>
                  </a:schemeClr>
                </a:solidFill>
                <a:latin typeface="Futura Medium" charset="0"/>
                <a:ea typeface="Futura Medium" charset="0"/>
                <a:cs typeface="Futura Medium" charset="0"/>
              </a:rPr>
              <a:t>£460 a year, the equivalent of around </a:t>
            </a:r>
          </a:p>
          <a:p>
            <a:r>
              <a:rPr lang="en-US" b="1" dirty="0">
                <a:solidFill>
                  <a:srgbClr val="DF505B"/>
                </a:solidFill>
                <a:latin typeface="Futura" charset="0"/>
                <a:ea typeface="Futura" charset="0"/>
                <a:cs typeface="Futura" charset="0"/>
              </a:rPr>
              <a:t>£38 a month.</a:t>
            </a:r>
          </a:p>
          <a:p>
            <a:endParaRPr lang="en-US" dirty="0">
              <a:solidFill>
                <a:schemeClr val="tx1">
                  <a:lumMod val="65000"/>
                  <a:lumOff val="35000"/>
                </a:schemeClr>
              </a:solidFill>
              <a:latin typeface="Futura Medium" charset="0"/>
              <a:ea typeface="Futura Medium" charset="0"/>
              <a:cs typeface="Futura Medium" charset="0"/>
            </a:endParaRPr>
          </a:p>
        </p:txBody>
      </p:sp>
      <p:sp>
        <p:nvSpPr>
          <p:cNvPr id="5" name="TextBox 4"/>
          <p:cNvSpPr txBox="1"/>
          <p:nvPr/>
        </p:nvSpPr>
        <p:spPr>
          <a:xfrm>
            <a:off x="441789" y="2577102"/>
            <a:ext cx="6400800" cy="523220"/>
          </a:xfrm>
          <a:prstGeom prst="rect">
            <a:avLst/>
          </a:prstGeom>
          <a:noFill/>
        </p:spPr>
        <p:txBody>
          <a:bodyPr wrap="square" rtlCol="0">
            <a:spAutoFit/>
          </a:bodyPr>
          <a:lstStyle/>
          <a:p>
            <a:r>
              <a:rPr lang="en-US" sz="2800" b="1" dirty="0">
                <a:solidFill>
                  <a:srgbClr val="DF505B"/>
                </a:solidFill>
                <a:latin typeface="Futura" charset="0"/>
                <a:ea typeface="Futura" charset="0"/>
                <a:cs typeface="Futura" charset="0"/>
              </a:rPr>
              <a:t>Food facts</a:t>
            </a:r>
          </a:p>
        </p:txBody>
      </p:sp>
      <p:sp>
        <p:nvSpPr>
          <p:cNvPr id="6" name="TextBox 5"/>
          <p:cNvSpPr txBox="1"/>
          <p:nvPr/>
        </p:nvSpPr>
        <p:spPr>
          <a:xfrm>
            <a:off x="441789" y="3199545"/>
            <a:ext cx="5650786" cy="461665"/>
          </a:xfrm>
          <a:prstGeom prst="rect">
            <a:avLst/>
          </a:prstGeom>
          <a:noFill/>
        </p:spPr>
        <p:txBody>
          <a:bodyPr wrap="square" rtlCol="0">
            <a:spAutoFit/>
          </a:bodyPr>
          <a:lstStyle/>
          <a:p>
            <a:r>
              <a:rPr lang="en-US" sz="2400" dirty="0">
                <a:solidFill>
                  <a:srgbClr val="DF505B"/>
                </a:solidFill>
                <a:latin typeface="Futura Medium" charset="0"/>
                <a:ea typeface="Futura Medium" charset="0"/>
                <a:cs typeface="Futura Medium" charset="0"/>
              </a:rPr>
              <a:t>Did you know?</a:t>
            </a:r>
          </a:p>
        </p:txBody>
      </p:sp>
    </p:spTree>
    <p:extLst>
      <p:ext uri="{BB962C8B-B14F-4D97-AF65-F5344CB8AC3E}">
        <p14:creationId xmlns:p14="http://schemas.microsoft.com/office/powerpoint/2010/main" val="154370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776968" y="-105068"/>
            <a:ext cx="8367032" cy="6963068"/>
          </a:xfrm>
          <a:prstGeom prst="rect">
            <a:avLst/>
          </a:prstGeom>
        </p:spPr>
      </p:pic>
      <p:sp>
        <p:nvSpPr>
          <p:cNvPr id="13" name="Rectangle 12"/>
          <p:cNvSpPr/>
          <p:nvPr/>
        </p:nvSpPr>
        <p:spPr>
          <a:xfrm>
            <a:off x="0" y="-105068"/>
            <a:ext cx="4438436" cy="7091495"/>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1789" y="3761988"/>
            <a:ext cx="3729519" cy="1477328"/>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If we all stop wasting food that could have been eaten, the benefit to the planet would be the equivalent of taking </a:t>
            </a:r>
            <a:r>
              <a:rPr lang="en-US" b="1" dirty="0">
                <a:solidFill>
                  <a:schemeClr val="bg1"/>
                </a:solidFill>
                <a:latin typeface="Futura" charset="0"/>
                <a:ea typeface="Futura" charset="0"/>
                <a:cs typeface="Futura" charset="0"/>
              </a:rPr>
              <a:t>1 in 4 cars off the road.</a:t>
            </a:r>
          </a:p>
        </p:txBody>
      </p:sp>
      <p:sp>
        <p:nvSpPr>
          <p:cNvPr id="5" name="TextBox 4"/>
          <p:cNvSpPr txBox="1"/>
          <p:nvPr/>
        </p:nvSpPr>
        <p:spPr>
          <a:xfrm>
            <a:off x="441789" y="2517101"/>
            <a:ext cx="3616503"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Environmental impact</a:t>
            </a:r>
          </a:p>
        </p:txBody>
      </p:sp>
      <p:grpSp>
        <p:nvGrpSpPr>
          <p:cNvPr id="4" name="Group 3"/>
          <p:cNvGrpSpPr/>
          <p:nvPr/>
        </p:nvGrpSpPr>
        <p:grpSpPr>
          <a:xfrm>
            <a:off x="6382152" y="4171468"/>
            <a:ext cx="2591160" cy="2591160"/>
            <a:chOff x="5512085" y="714054"/>
            <a:chExt cx="2614773" cy="2614773"/>
          </a:xfrm>
        </p:grpSpPr>
        <p:sp>
          <p:nvSpPr>
            <p:cNvPr id="3" name="Oval 2"/>
            <p:cNvSpPr/>
            <p:nvPr/>
          </p:nvSpPr>
          <p:spPr>
            <a:xfrm>
              <a:off x="5653354" y="855323"/>
              <a:ext cx="2332234" cy="2332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2085" y="714054"/>
              <a:ext cx="2614773" cy="2614773"/>
            </a:xfrm>
            <a:prstGeom prst="ellipse">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549106" y="4871611"/>
            <a:ext cx="2260314" cy="1169551"/>
          </a:xfrm>
          <a:prstGeom prst="rect">
            <a:avLst/>
          </a:prstGeom>
          <a:noFill/>
        </p:spPr>
        <p:txBody>
          <a:bodyPr wrap="square" rtlCol="0">
            <a:spAutoFit/>
          </a:bodyPr>
          <a:lstStyle/>
          <a:p>
            <a:pPr algn="ctr"/>
            <a:r>
              <a:rPr lang="en-US" sz="1400" b="1" dirty="0">
                <a:solidFill>
                  <a:srgbClr val="DF505B"/>
                </a:solidFill>
                <a:latin typeface="Futura Medium" charset="0"/>
                <a:ea typeface="Futura Medium" charset="0"/>
                <a:cs typeface="Futura Medium" charset="0"/>
              </a:rPr>
              <a:t>Did you know?</a:t>
            </a:r>
          </a:p>
          <a:p>
            <a:pPr algn="ctr"/>
            <a:r>
              <a:rPr lang="en-US" sz="1400" dirty="0">
                <a:solidFill>
                  <a:schemeClr val="tx1">
                    <a:lumMod val="65000"/>
                    <a:lumOff val="35000"/>
                  </a:schemeClr>
                </a:solidFill>
                <a:latin typeface="Futura Medium" charset="0"/>
                <a:ea typeface="Futura Medium" charset="0"/>
                <a:cs typeface="Futura Medium" charset="0"/>
              </a:rPr>
              <a:t>The waste of good food and drink is associated with </a:t>
            </a:r>
            <a:r>
              <a:rPr lang="en-US" sz="1400" b="1" dirty="0">
                <a:solidFill>
                  <a:srgbClr val="DF505B"/>
                </a:solidFill>
                <a:latin typeface="Futura" charset="0"/>
                <a:ea typeface="Futura" charset="0"/>
                <a:cs typeface="Futura" charset="0"/>
              </a:rPr>
              <a:t>4% </a:t>
            </a:r>
            <a:r>
              <a:rPr lang="en-US" sz="1400" dirty="0">
                <a:solidFill>
                  <a:schemeClr val="tx1">
                    <a:lumMod val="65000"/>
                    <a:lumOff val="35000"/>
                  </a:schemeClr>
                </a:solidFill>
                <a:latin typeface="Futura Medium" charset="0"/>
                <a:ea typeface="Futura Medium" charset="0"/>
                <a:cs typeface="Futura Medium" charset="0"/>
              </a:rPr>
              <a:t>of Scotland’s total water footprint.</a:t>
            </a:r>
            <a:endParaRPr lang="en-US" sz="1400" b="1" dirty="0">
              <a:solidFill>
                <a:schemeClr val="tx1">
                  <a:lumMod val="65000"/>
                  <a:lumOff val="35000"/>
                </a:schemeClr>
              </a:solidFill>
              <a:latin typeface="Futura Medium" charset="0"/>
              <a:ea typeface="Futura Medium" charset="0"/>
              <a:cs typeface="Futura Medium"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77164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9184" y="0"/>
            <a:ext cx="8814816" cy="6858000"/>
          </a:xfrm>
          <a:prstGeom prst="rect">
            <a:avLst/>
          </a:prstGeom>
        </p:spPr>
      </p:pic>
      <p:sp>
        <p:nvSpPr>
          <p:cNvPr id="13" name="Rectangle 12"/>
          <p:cNvSpPr/>
          <p:nvPr/>
        </p:nvSpPr>
        <p:spPr>
          <a:xfrm>
            <a:off x="0" y="-105068"/>
            <a:ext cx="4438436" cy="7091495"/>
          </a:xfrm>
          <a:prstGeom prst="rect">
            <a:avLst/>
          </a:prstGeom>
          <a:solidFill>
            <a:srgbClr val="DF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6795" y="3356434"/>
            <a:ext cx="3729519" cy="2862322"/>
          </a:xfrm>
          <a:prstGeom prst="rect">
            <a:avLst/>
          </a:prstGeom>
          <a:noFill/>
        </p:spPr>
        <p:txBody>
          <a:bodyPr wrap="square" rtlCol="0">
            <a:spAutoFit/>
          </a:bodyPr>
          <a:lstStyle/>
          <a:p>
            <a:r>
              <a:rPr lang="en-US" dirty="0">
                <a:solidFill>
                  <a:schemeClr val="bg1"/>
                </a:solidFill>
                <a:latin typeface="Futura Medium" charset="0"/>
                <a:ea typeface="Futura Medium" charset="0"/>
                <a:cs typeface="Futura Medium" charset="0"/>
              </a:rPr>
              <a:t>There are two main reasons why we throw away good food: we </a:t>
            </a:r>
            <a:br>
              <a:rPr lang="en-US" dirty="0">
                <a:solidFill>
                  <a:schemeClr val="bg1"/>
                </a:solidFill>
                <a:latin typeface="Futura Medium" charset="0"/>
                <a:ea typeface="Futura Medium" charset="0"/>
                <a:cs typeface="Futura Medium" charset="0"/>
              </a:rPr>
            </a:br>
            <a:r>
              <a:rPr lang="en-US" dirty="0">
                <a:solidFill>
                  <a:schemeClr val="bg1"/>
                </a:solidFill>
                <a:latin typeface="Futura Medium" charset="0"/>
                <a:ea typeface="Futura Medium" charset="0"/>
                <a:cs typeface="Futura Medium" charset="0"/>
              </a:rPr>
              <a:t>cook or prepare too much or we don’t use it in </a:t>
            </a:r>
            <a:r>
              <a:rPr lang="en-US">
                <a:solidFill>
                  <a:schemeClr val="bg1"/>
                </a:solidFill>
                <a:latin typeface="Futura Medium" charset="0"/>
                <a:ea typeface="Futura Medium" charset="0"/>
                <a:cs typeface="Futura Medium" charset="0"/>
              </a:rPr>
              <a:t>time.</a:t>
            </a:r>
          </a:p>
          <a:p>
            <a:endParaRPr lang="en-US" dirty="0">
              <a:solidFill>
                <a:schemeClr val="bg1"/>
              </a:solidFill>
              <a:latin typeface="Futura Medium" charset="0"/>
              <a:ea typeface="Futura Medium" charset="0"/>
              <a:cs typeface="Futura Medium" charset="0"/>
            </a:endParaRPr>
          </a:p>
          <a:p>
            <a:r>
              <a:rPr lang="en-US" dirty="0">
                <a:solidFill>
                  <a:schemeClr val="bg1"/>
                </a:solidFill>
                <a:latin typeface="Futura Medium" charset="0"/>
                <a:ea typeface="Futura Medium" charset="0"/>
                <a:cs typeface="Futura Medium" charset="0"/>
              </a:rPr>
              <a:t>The foods we waste the most are fresh vegetables and salad, drink, fresh fruit, and bakery items such as bread and cakes.</a:t>
            </a:r>
          </a:p>
          <a:p>
            <a:endParaRPr lang="en-US" dirty="0">
              <a:solidFill>
                <a:schemeClr val="bg1"/>
              </a:solidFill>
              <a:latin typeface="Futura Medium" charset="0"/>
              <a:ea typeface="Futura Medium" charset="0"/>
              <a:cs typeface="Futura Medium" charset="0"/>
            </a:endParaRPr>
          </a:p>
        </p:txBody>
      </p:sp>
      <p:sp>
        <p:nvSpPr>
          <p:cNvPr id="5" name="TextBox 4"/>
          <p:cNvSpPr txBox="1"/>
          <p:nvPr/>
        </p:nvSpPr>
        <p:spPr>
          <a:xfrm>
            <a:off x="441789" y="2517101"/>
            <a:ext cx="3616503" cy="523220"/>
          </a:xfrm>
          <a:prstGeom prst="rect">
            <a:avLst/>
          </a:prstGeom>
          <a:noFill/>
        </p:spPr>
        <p:txBody>
          <a:bodyPr wrap="square" rtlCol="0">
            <a:spAutoFit/>
          </a:bodyPr>
          <a:lstStyle/>
          <a:p>
            <a:r>
              <a:rPr lang="en-US" sz="2800" b="1" dirty="0">
                <a:solidFill>
                  <a:schemeClr val="bg1"/>
                </a:solidFill>
                <a:latin typeface="Futura" charset="0"/>
                <a:ea typeface="Futura" charset="0"/>
                <a:cs typeface="Futura" charset="0"/>
              </a:rPr>
              <a:t>Why is it wasted?</a:t>
            </a:r>
          </a:p>
        </p:txBody>
      </p:sp>
      <p:grpSp>
        <p:nvGrpSpPr>
          <p:cNvPr id="4" name="Group 3"/>
          <p:cNvGrpSpPr/>
          <p:nvPr/>
        </p:nvGrpSpPr>
        <p:grpSpPr>
          <a:xfrm>
            <a:off x="6382152" y="4171468"/>
            <a:ext cx="2591160" cy="2591160"/>
            <a:chOff x="5512085" y="714054"/>
            <a:chExt cx="2614773" cy="2614773"/>
          </a:xfrm>
        </p:grpSpPr>
        <p:sp>
          <p:nvSpPr>
            <p:cNvPr id="3" name="Oval 2"/>
            <p:cNvSpPr/>
            <p:nvPr/>
          </p:nvSpPr>
          <p:spPr>
            <a:xfrm>
              <a:off x="5653354" y="855323"/>
              <a:ext cx="2332234" cy="2332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12085" y="714054"/>
              <a:ext cx="2614773" cy="2614773"/>
            </a:xfrm>
            <a:prstGeom prst="ellipse">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549106" y="4871611"/>
            <a:ext cx="2260314" cy="1169551"/>
          </a:xfrm>
          <a:prstGeom prst="rect">
            <a:avLst/>
          </a:prstGeom>
          <a:noFill/>
        </p:spPr>
        <p:txBody>
          <a:bodyPr wrap="square" rtlCol="0">
            <a:spAutoFit/>
          </a:bodyPr>
          <a:lstStyle/>
          <a:p>
            <a:pPr algn="ctr"/>
            <a:r>
              <a:rPr lang="en-US" sz="1400" b="1" dirty="0">
                <a:solidFill>
                  <a:srgbClr val="DF505B"/>
                </a:solidFill>
                <a:latin typeface="Futura Medium" charset="0"/>
                <a:ea typeface="Futura Medium" charset="0"/>
                <a:cs typeface="Futura Medium" charset="0"/>
              </a:rPr>
              <a:t>Did you know?</a:t>
            </a:r>
          </a:p>
          <a:p>
            <a:pPr algn="ctr"/>
            <a:r>
              <a:rPr lang="en-US" sz="1400" dirty="0">
                <a:solidFill>
                  <a:schemeClr val="tx1">
                    <a:lumMod val="65000"/>
                    <a:lumOff val="35000"/>
                  </a:schemeClr>
                </a:solidFill>
                <a:latin typeface="Futura Medium" charset="0"/>
                <a:ea typeface="Futura Medium" charset="0"/>
                <a:cs typeface="Futura Medium" charset="0"/>
              </a:rPr>
              <a:t>We throw away more food from our homes than packaging in Scotland every year.</a:t>
            </a:r>
            <a:endParaRPr lang="en-US" sz="1400" b="1" dirty="0">
              <a:solidFill>
                <a:schemeClr val="tx1">
                  <a:lumMod val="65000"/>
                  <a:lumOff val="35000"/>
                </a:schemeClr>
              </a:solidFill>
              <a:latin typeface="Futura Medium" charset="0"/>
              <a:ea typeface="Futura Medium" charset="0"/>
              <a:cs typeface="Futura Medium"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40" y="403457"/>
            <a:ext cx="1760900" cy="1760900"/>
          </a:xfrm>
          <a:prstGeom prst="rect">
            <a:avLst/>
          </a:prstGeom>
        </p:spPr>
      </p:pic>
    </p:spTree>
    <p:extLst>
      <p:ext uri="{BB962C8B-B14F-4D97-AF65-F5344CB8AC3E}">
        <p14:creationId xmlns:p14="http://schemas.microsoft.com/office/powerpoint/2010/main" val="191527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4" name="Group 3"/>
          <p:cNvGrpSpPr/>
          <p:nvPr/>
        </p:nvGrpSpPr>
        <p:grpSpPr>
          <a:xfrm>
            <a:off x="2621280" y="1463040"/>
            <a:ext cx="3962400" cy="3962400"/>
            <a:chOff x="2316480" y="1243584"/>
            <a:chExt cx="3962400" cy="3962400"/>
          </a:xfrm>
        </p:grpSpPr>
        <p:grpSp>
          <p:nvGrpSpPr>
            <p:cNvPr id="8" name="Group 7"/>
            <p:cNvGrpSpPr/>
            <p:nvPr/>
          </p:nvGrpSpPr>
          <p:grpSpPr>
            <a:xfrm>
              <a:off x="2316480" y="1243584"/>
              <a:ext cx="3962400" cy="3962400"/>
              <a:chOff x="5512085" y="714054"/>
              <a:chExt cx="2614773" cy="2614773"/>
            </a:xfrm>
          </p:grpSpPr>
          <p:sp>
            <p:nvSpPr>
              <p:cNvPr id="9" name="Oval 8"/>
              <p:cNvSpPr/>
              <p:nvPr/>
            </p:nvSpPr>
            <p:spPr>
              <a:xfrm>
                <a:off x="5653354" y="855323"/>
                <a:ext cx="2332234" cy="2332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12085" y="714054"/>
                <a:ext cx="2614773" cy="2614773"/>
              </a:xfrm>
              <a:prstGeom prst="ellipse">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741999" y="2409175"/>
              <a:ext cx="3111360" cy="1631216"/>
            </a:xfrm>
            <a:prstGeom prst="rect">
              <a:avLst/>
            </a:prstGeom>
            <a:noFill/>
          </p:spPr>
          <p:txBody>
            <a:bodyPr wrap="square" rtlCol="0">
              <a:spAutoFit/>
            </a:bodyPr>
            <a:lstStyle/>
            <a:p>
              <a:pPr algn="ctr"/>
              <a:r>
                <a:rPr lang="en-US" sz="2000" b="1" dirty="0">
                  <a:solidFill>
                    <a:srgbClr val="DF505B"/>
                  </a:solidFill>
                  <a:latin typeface="Futura" charset="0"/>
                  <a:ea typeface="Futura" charset="0"/>
                  <a:cs typeface="Futura" charset="0"/>
                </a:rPr>
                <a:t>REMEMBER</a:t>
              </a:r>
              <a:r>
                <a:rPr lang="mr-IN" sz="2000" b="1" dirty="0">
                  <a:solidFill>
                    <a:srgbClr val="DF505B"/>
                  </a:solidFill>
                  <a:latin typeface="Futura" charset="0"/>
                  <a:ea typeface="Futura" charset="0"/>
                  <a:cs typeface="Futura" charset="0"/>
                </a:rPr>
                <a:t>…</a:t>
              </a:r>
              <a:endParaRPr lang="en-US" sz="2000" b="1" dirty="0">
                <a:solidFill>
                  <a:srgbClr val="DF505B"/>
                </a:solidFill>
                <a:latin typeface="Futura" charset="0"/>
                <a:ea typeface="Futura" charset="0"/>
                <a:cs typeface="Futura" charset="0"/>
              </a:endParaRPr>
            </a:p>
            <a:p>
              <a:pPr algn="ctr"/>
              <a:r>
                <a:rPr lang="en-US" sz="2000" dirty="0">
                  <a:solidFill>
                    <a:schemeClr val="tx1">
                      <a:lumMod val="65000"/>
                      <a:lumOff val="35000"/>
                    </a:schemeClr>
                  </a:solidFill>
                  <a:latin typeface="Futura Medium" charset="0"/>
                  <a:ea typeface="Futura Medium" charset="0"/>
                  <a:cs typeface="Futura Medium" charset="0"/>
                </a:rPr>
                <a:t>With rising food prices, Love Food Hate Waste really can help you</a:t>
              </a:r>
            </a:p>
            <a:p>
              <a:pPr algn="ctr"/>
              <a:r>
                <a:rPr lang="en-US" sz="2000" b="1" dirty="0">
                  <a:solidFill>
                    <a:srgbClr val="DF505B"/>
                  </a:solidFill>
                  <a:latin typeface="Futura" charset="0"/>
                  <a:ea typeface="Futura" charset="0"/>
                  <a:cs typeface="Futura" charset="0"/>
                </a:rPr>
                <a:t>save money every week.</a:t>
              </a:r>
            </a:p>
          </p:txBody>
        </p:sp>
      </p:grpSp>
    </p:spTree>
    <p:extLst>
      <p:ext uri="{BB962C8B-B14F-4D97-AF65-F5344CB8AC3E}">
        <p14:creationId xmlns:p14="http://schemas.microsoft.com/office/powerpoint/2010/main" val="611618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1910</TotalTime>
  <Words>972</Words>
  <Application>Microsoft Office PowerPoint</Application>
  <PresentationFormat>On-screen Show (4:3)</PresentationFormat>
  <Paragraphs>125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Sinclair</dc:creator>
  <cp:lastModifiedBy>owner</cp:lastModifiedBy>
  <cp:revision>61</cp:revision>
  <dcterms:created xsi:type="dcterms:W3CDTF">2017-05-15T10:36:06Z</dcterms:created>
  <dcterms:modified xsi:type="dcterms:W3CDTF">2019-07-11T12:54:07Z</dcterms:modified>
</cp:coreProperties>
</file>