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94" r:id="rId2"/>
    <p:sldId id="293" r:id="rId3"/>
    <p:sldId id="301" r:id="rId4"/>
    <p:sldId id="281" r:id="rId5"/>
    <p:sldId id="282" r:id="rId6"/>
    <p:sldId id="283" r:id="rId7"/>
    <p:sldId id="284" r:id="rId8"/>
    <p:sldId id="285" r:id="rId9"/>
    <p:sldId id="261" r:id="rId10"/>
    <p:sldId id="262" r:id="rId11"/>
    <p:sldId id="263" r:id="rId12"/>
    <p:sldId id="268" r:id="rId13"/>
    <p:sldId id="269" r:id="rId14"/>
    <p:sldId id="300" r:id="rId15"/>
    <p:sldId id="265" r:id="rId16"/>
    <p:sldId id="258" r:id="rId17"/>
    <p:sldId id="260" r:id="rId18"/>
    <p:sldId id="276" r:id="rId19"/>
    <p:sldId id="297" r:id="rId20"/>
    <p:sldId id="298" r:id="rId21"/>
  </p:sldIdLst>
  <p:sldSz cx="9144000" cy="70215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016" y="644"/>
      </p:cViewPr>
      <p:guideLst>
        <p:guide orient="horz" pos="22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87E2-064C-4892-9727-8694243867A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409D-D42A-4060-A392-0B65DFD53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6810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78857"/>
            <a:ext cx="6400800" cy="1794387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5762"/>
            <a:ext cx="7772400" cy="150507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1187"/>
            <a:ext cx="2057400" cy="59910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1187"/>
            <a:ext cx="6019800" cy="59910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186"/>
            <a:ext cx="7924800" cy="1170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38353"/>
            <a:ext cx="7924800" cy="42129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80846"/>
            <a:ext cx="7885113" cy="1394550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544890"/>
            <a:ext cx="7885113" cy="1535955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38353"/>
            <a:ext cx="3733800" cy="421290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38353"/>
            <a:ext cx="3733800" cy="4212908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186"/>
            <a:ext cx="7924800" cy="1170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62488"/>
            <a:ext cx="3733800" cy="3588773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62488"/>
            <a:ext cx="3733800" cy="3588773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186"/>
            <a:ext cx="7924800" cy="11702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38352"/>
            <a:ext cx="3733800" cy="588377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8352"/>
            <a:ext cx="3733800" cy="588377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186"/>
            <a:ext cx="7924800" cy="1170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82320"/>
            <a:ext cx="4648200" cy="4368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82319"/>
            <a:ext cx="2971800" cy="1123442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608640"/>
            <a:ext cx="2971800" cy="324262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1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2319"/>
            <a:ext cx="2971800" cy="1123442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82319"/>
            <a:ext cx="3419856" cy="3557567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08639"/>
            <a:ext cx="2971800" cy="2462453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0215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1186"/>
            <a:ext cx="7924800" cy="11702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38354"/>
            <a:ext cx="7924800" cy="463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507903"/>
            <a:ext cx="1524000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322FF49-8D2F-42AF-909A-C7BDFD6D9F2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07903"/>
            <a:ext cx="2895600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507903"/>
            <a:ext cx="990600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84A6EC-BF2D-4857-A3C2-53383DE3702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witch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avingtrust.org.uk/home-energy-efficiency/energy-saving-quick-wins" TargetMode="External"/><Relationship Id="rId2" Type="http://schemas.openxmlformats.org/officeDocument/2006/relationships/hyperlink" Target="https://www.eas.org.uk/en/advisors-toolkit_5045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3MplB0uC-I&amp;index=1&amp;list=PL7OMdgJ2D5rO5sm0QL4F7vRFoYH4sBp6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3" y="635486"/>
            <a:ext cx="8360809" cy="5467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70921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Energy </a:t>
            </a:r>
            <a:r>
              <a:rPr lang="en-GB" sz="3600" b="1" dirty="0" smtClean="0">
                <a:solidFill>
                  <a:schemeClr val="bg1"/>
                </a:solidFill>
              </a:rPr>
              <a:t>Community </a:t>
            </a:r>
            <a:r>
              <a:rPr lang="en-GB" sz="3600" b="1" dirty="0">
                <a:solidFill>
                  <a:schemeClr val="bg1"/>
                </a:solidFill>
              </a:rPr>
              <a:t>N</a:t>
            </a:r>
            <a:r>
              <a:rPr lang="en-GB" sz="3600" b="1" dirty="0" smtClean="0">
                <a:solidFill>
                  <a:schemeClr val="bg1"/>
                </a:solidFill>
              </a:rPr>
              <a:t>eeds </a:t>
            </a:r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Our </a:t>
            </a:r>
            <a:r>
              <a:rPr lang="en-GB" sz="3600" b="1" dirty="0">
                <a:solidFill>
                  <a:schemeClr val="bg1"/>
                </a:solidFill>
              </a:rPr>
              <a:t>Goal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861" y="5022924"/>
            <a:ext cx="81369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Electricity credit or standard 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electricity credit 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3910"/>
            <a:ext cx="2846784" cy="29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lectricity meter"/>
          <p:cNvSpPr>
            <a:spLocks noChangeAspect="1" noChangeArrowheads="1"/>
          </p:cNvSpPr>
          <p:nvPr/>
        </p:nvSpPr>
        <p:spPr bwMode="auto">
          <a:xfrm>
            <a:off x="155575" y="-147907"/>
            <a:ext cx="304800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electricity meter"/>
          <p:cNvSpPr>
            <a:spLocks noChangeAspect="1" noChangeArrowheads="1"/>
          </p:cNvSpPr>
          <p:nvPr/>
        </p:nvSpPr>
        <p:spPr bwMode="auto">
          <a:xfrm>
            <a:off x="307975" y="8127"/>
            <a:ext cx="304800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electricity meter"/>
          <p:cNvSpPr>
            <a:spLocks noChangeAspect="1" noChangeArrowheads="1"/>
          </p:cNvSpPr>
          <p:nvPr/>
        </p:nvSpPr>
        <p:spPr bwMode="auto">
          <a:xfrm>
            <a:off x="460375" y="164161"/>
            <a:ext cx="304800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electricity meter"/>
          <p:cNvSpPr>
            <a:spLocks noChangeAspect="1" noChangeArrowheads="1"/>
          </p:cNvSpPr>
          <p:nvPr/>
        </p:nvSpPr>
        <p:spPr bwMode="auto">
          <a:xfrm>
            <a:off x="612775" y="320194"/>
            <a:ext cx="304800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electricity meter"/>
          <p:cNvSpPr>
            <a:spLocks noChangeAspect="1" noChangeArrowheads="1"/>
          </p:cNvSpPr>
          <p:nvPr/>
        </p:nvSpPr>
        <p:spPr bwMode="auto">
          <a:xfrm>
            <a:off x="765175" y="476228"/>
            <a:ext cx="304800" cy="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electricity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745436"/>
            <a:ext cx="3948179" cy="26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electricity 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" y="3953105"/>
            <a:ext cx="2905296" cy="22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Electricity Prepayment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38353"/>
            <a:ext cx="8210872" cy="4212908"/>
          </a:xfrm>
        </p:spPr>
        <p:txBody>
          <a:bodyPr/>
          <a:lstStyle/>
          <a:p>
            <a:r>
              <a:rPr lang="en-GB" sz="3200" dirty="0" smtClean="0"/>
              <a:t>Higher standing </a:t>
            </a:r>
          </a:p>
          <a:p>
            <a:pPr marL="0" indent="0">
              <a:buNone/>
            </a:pPr>
            <a:r>
              <a:rPr lang="en-GB" sz="3200" dirty="0" smtClean="0"/>
              <a:t>charge</a:t>
            </a:r>
          </a:p>
          <a:p>
            <a:r>
              <a:rPr lang="en-GB" sz="3200" dirty="0" smtClean="0"/>
              <a:t>Less suppliers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electricity credit 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7635"/>
            <a:ext cx="4457700" cy="49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lectricity credit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4" y="4004685"/>
            <a:ext cx="3569546" cy="26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Electricity smart 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Image result for elec smart 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62534"/>
            <a:ext cx="2857500" cy="45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lec smart 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4013"/>
            <a:ext cx="2088232" cy="31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elec smart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0354"/>
            <a:ext cx="3096344" cy="20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557"/>
            <a:ext cx="8229600" cy="11702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Economy 7 meters</a:t>
            </a:r>
            <a:br>
              <a:rPr lang="en-GB" dirty="0" smtClean="0"/>
            </a:br>
            <a:r>
              <a:rPr lang="en-GB" dirty="0" smtClean="0"/>
              <a:t>Economy 10 meters</a:t>
            </a:r>
            <a:br>
              <a:rPr lang="en-GB" dirty="0" smtClean="0"/>
            </a:br>
            <a:r>
              <a:rPr lang="en-GB" dirty="0" smtClean="0"/>
              <a:t>Comfort plus 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Image result for economy  7 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8438"/>
            <a:ext cx="3633192" cy="41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conomy  7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9582"/>
            <a:ext cx="3676650" cy="25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meter: Imperial or Metric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600" dirty="0" smtClean="0"/>
              <a:t>Imperial: ft3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600" dirty="0" smtClean="0"/>
              <a:t>Metric: m3</a:t>
            </a:r>
            <a:endParaRPr lang="en-GB" sz="3600" dirty="0"/>
          </a:p>
        </p:txBody>
      </p:sp>
      <p:pic>
        <p:nvPicPr>
          <p:cNvPr id="2050" name="Picture 2" descr="Image result for gas metric 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8788"/>
            <a:ext cx="3003129" cy="17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s imperial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0556"/>
            <a:ext cx="2448272" cy="15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credit or standard 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Image result for gas meter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22724"/>
            <a:ext cx="3312368" cy="19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as meter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2724"/>
            <a:ext cx="2880320" cy="22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404"/>
            <a:ext cx="7924800" cy="1170252"/>
          </a:xfrm>
        </p:spPr>
        <p:txBody>
          <a:bodyPr/>
          <a:lstStyle/>
          <a:p>
            <a:r>
              <a:rPr lang="en-GB" dirty="0" smtClean="0"/>
              <a:t>Switching supplier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Pitch: “There are over 50 suppliers. ….” </a:t>
            </a:r>
          </a:p>
          <a:p>
            <a:r>
              <a:rPr lang="en-GB" sz="2400" dirty="0" smtClean="0"/>
              <a:t>U-switch: </a:t>
            </a:r>
            <a:r>
              <a:rPr lang="en-GB" sz="2400" dirty="0" smtClean="0">
                <a:hlinkClick r:id="rId2"/>
              </a:rPr>
              <a:t>https://www.uswitch.com</a:t>
            </a:r>
            <a:r>
              <a:rPr lang="en-GB" sz="2400" dirty="0" smtClean="0"/>
              <a:t>  </a:t>
            </a:r>
          </a:p>
          <a:p>
            <a:r>
              <a:rPr lang="en-GB" sz="2400" dirty="0" smtClean="0"/>
              <a:t>Annual consumption</a:t>
            </a:r>
          </a:p>
          <a:p>
            <a:r>
              <a:rPr lang="en-GB" sz="2400" dirty="0" smtClean="0"/>
              <a:t>Personal details</a:t>
            </a:r>
          </a:p>
          <a:p>
            <a:r>
              <a:rPr lang="en-GB" sz="2400" dirty="0" smtClean="0"/>
              <a:t>Bank details</a:t>
            </a:r>
          </a:p>
          <a:p>
            <a:r>
              <a:rPr lang="en-GB" sz="2400" dirty="0" smtClean="0"/>
              <a:t>28 days</a:t>
            </a:r>
          </a:p>
          <a:p>
            <a:r>
              <a:rPr lang="en-GB" sz="2400" dirty="0" smtClean="0"/>
              <a:t>Meter reading</a:t>
            </a:r>
          </a:p>
          <a:p>
            <a:r>
              <a:rPr lang="en-GB" sz="2400" dirty="0" smtClean="0"/>
              <a:t>Cooling off period</a:t>
            </a:r>
          </a:p>
          <a:p>
            <a:r>
              <a:rPr lang="en-GB" sz="2400" dirty="0" smtClean="0"/>
              <a:t>Green supplier  / try the filters.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8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help </a:t>
            </a:r>
            <a:r>
              <a:rPr lang="en-GB" sz="2000" dirty="0" smtClean="0"/>
              <a:t>(Warm Home Discount)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£140 </a:t>
            </a:r>
            <a:endParaRPr lang="en-GB" sz="2400" dirty="0" smtClean="0"/>
          </a:p>
          <a:p>
            <a:r>
              <a:rPr lang="en-GB" sz="2400" dirty="0" smtClean="0"/>
              <a:t>Electricity </a:t>
            </a:r>
            <a:r>
              <a:rPr lang="en-GB" sz="2400" dirty="0"/>
              <a:t>supplier </a:t>
            </a:r>
            <a:r>
              <a:rPr lang="en-GB" sz="2400" dirty="0" smtClean="0"/>
              <a:t>must be </a:t>
            </a:r>
            <a:r>
              <a:rPr lang="en-GB" sz="2400" dirty="0"/>
              <a:t>part of the </a:t>
            </a:r>
            <a:r>
              <a:rPr lang="en-GB" sz="2400" dirty="0" smtClean="0"/>
              <a:t>scheme</a:t>
            </a:r>
          </a:p>
          <a:p>
            <a:r>
              <a:rPr lang="en-GB" sz="2400" dirty="0" smtClean="0"/>
              <a:t>U-switch filters!</a:t>
            </a:r>
          </a:p>
          <a:p>
            <a:r>
              <a:rPr lang="en-GB" sz="2400" dirty="0"/>
              <a:t>In receipt of the Guarantee Credit element of Pension Credit (no Savings </a:t>
            </a:r>
            <a:r>
              <a:rPr lang="en-GB" sz="2400" dirty="0" smtClean="0"/>
              <a:t>Credit)</a:t>
            </a:r>
          </a:p>
          <a:p>
            <a:pPr marL="0" indent="0">
              <a:buNone/>
            </a:pPr>
            <a:r>
              <a:rPr lang="en-GB" sz="2400" b="1" dirty="0" smtClean="0"/>
              <a:t>or</a:t>
            </a:r>
            <a:endParaRPr lang="en-GB" sz="2400" dirty="0"/>
          </a:p>
          <a:p>
            <a:r>
              <a:rPr lang="en-GB" sz="2400" dirty="0"/>
              <a:t>In receipt of the Guarantee Credit element of Pension Credit (even if you get Savings Credit as well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What to do if you are not sure?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HES referrals and Funds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CHECKING ELIGIBILITY FOR </a:t>
            </a:r>
            <a:r>
              <a:rPr lang="en-GB" sz="2800" b="1" dirty="0" smtClean="0"/>
              <a:t>SCHEMES</a:t>
            </a:r>
            <a:endParaRPr lang="en-GB" sz="2800" dirty="0"/>
          </a:p>
          <a:p>
            <a:r>
              <a:rPr lang="en-GB" sz="2800" dirty="0"/>
              <a:t>If the client meets eligibility criteria and </a:t>
            </a:r>
            <a:r>
              <a:rPr lang="en-GB" sz="2800" b="1" i="1" dirty="0" smtClean="0"/>
              <a:t>if </a:t>
            </a:r>
            <a:r>
              <a:rPr lang="en-GB" sz="2800" b="1" i="1" dirty="0"/>
              <a:t>would like </a:t>
            </a:r>
            <a:r>
              <a:rPr lang="en-GB" sz="2800" dirty="0"/>
              <a:t>to make a referral to HES, phone Home Energy Scotland from the client’s home or from your mobile phone.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4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https://www.eas.org.uk/en/advisors-toolkit_50454</a:t>
            </a:r>
            <a:r>
              <a:rPr lang="en-GB" sz="2800" dirty="0" smtClean="0">
                <a:hlinkClick r:id="rId2"/>
              </a:rPr>
              <a:t>/</a:t>
            </a:r>
            <a:r>
              <a:rPr lang="en-GB" sz="2800" dirty="0" smtClean="0"/>
              <a:t> </a:t>
            </a:r>
          </a:p>
          <a:p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www.energysavingtrust.org.uk/home-energy-efficiency/energy-saving-quick-wins</a:t>
            </a:r>
            <a:r>
              <a:rPr lang="en-GB" sz="2800" dirty="0" smtClean="0"/>
              <a:t> </a:t>
            </a:r>
          </a:p>
          <a:p>
            <a:r>
              <a:rPr lang="en-GB" sz="2800" dirty="0">
                <a:hlinkClick r:id="rId4"/>
              </a:rPr>
              <a:t>https://</a:t>
            </a:r>
            <a:r>
              <a:rPr lang="en-GB" sz="2800" dirty="0" smtClean="0">
                <a:hlinkClick r:id="rId4"/>
              </a:rPr>
              <a:t>www.youtube.com/watch?v=83MplB0uC-I&amp;index=1&amp;list=PL7OMdgJ2D5rO5sm0QL4F7vRFoYH4sBp6p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5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383"/>
            <a:ext cx="8229600" cy="117025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we offer during an Energy Advice Home visit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38548"/>
            <a:ext cx="8229600" cy="3888432"/>
          </a:xfrm>
        </p:spPr>
        <p:txBody>
          <a:bodyPr>
            <a:normAutofit/>
          </a:bodyPr>
          <a:lstStyle/>
          <a:p>
            <a:pPr lvl="0"/>
            <a:r>
              <a:rPr lang="en-GB" sz="3200" dirty="0" smtClean="0"/>
              <a:t>Energy </a:t>
            </a:r>
            <a:r>
              <a:rPr lang="en-GB" sz="3200" dirty="0"/>
              <a:t>tips to lower bills. </a:t>
            </a:r>
          </a:p>
          <a:p>
            <a:pPr lvl="0"/>
            <a:r>
              <a:rPr lang="en-GB" sz="3200" dirty="0"/>
              <a:t>Find a </a:t>
            </a:r>
            <a:r>
              <a:rPr lang="en-GB" sz="3200" b="1" dirty="0"/>
              <a:t>cheaper</a:t>
            </a:r>
            <a:r>
              <a:rPr lang="en-GB" sz="3200" dirty="0"/>
              <a:t> </a:t>
            </a:r>
            <a:r>
              <a:rPr lang="en-GB" sz="3200" dirty="0" smtClean="0"/>
              <a:t>/ </a:t>
            </a:r>
            <a:r>
              <a:rPr lang="en-GB" sz="3200" b="1" dirty="0" smtClean="0"/>
              <a:t>Green </a:t>
            </a:r>
            <a:r>
              <a:rPr lang="en-GB" sz="3200" dirty="0" smtClean="0"/>
              <a:t>energy </a:t>
            </a:r>
            <a:r>
              <a:rPr lang="en-GB" sz="3200" dirty="0"/>
              <a:t>supplier.</a:t>
            </a:r>
          </a:p>
          <a:p>
            <a:pPr lvl="0"/>
            <a:r>
              <a:rPr lang="en-GB" sz="3200" dirty="0"/>
              <a:t>Review </a:t>
            </a:r>
            <a:r>
              <a:rPr lang="en-GB" sz="3200" dirty="0" smtClean="0"/>
              <a:t>energy </a:t>
            </a:r>
            <a:r>
              <a:rPr lang="en-GB" sz="3200" dirty="0"/>
              <a:t>contract and get a </a:t>
            </a:r>
            <a:r>
              <a:rPr lang="en-GB" sz="3200" b="1" dirty="0"/>
              <a:t>cheaper tariff</a:t>
            </a:r>
            <a:r>
              <a:rPr lang="en-GB" sz="3200" dirty="0"/>
              <a:t>. </a:t>
            </a:r>
          </a:p>
          <a:p>
            <a:pPr lvl="0"/>
            <a:r>
              <a:rPr lang="en-GB" sz="3200" dirty="0"/>
              <a:t>Help and advice with </a:t>
            </a:r>
            <a:r>
              <a:rPr lang="en-GB" sz="3200" dirty="0" smtClean="0"/>
              <a:t>bills </a:t>
            </a:r>
            <a:r>
              <a:rPr lang="en-GB" sz="3200" dirty="0"/>
              <a:t>(estimated bill, submitting meter reading). </a:t>
            </a:r>
          </a:p>
          <a:p>
            <a:pPr lvl="0"/>
            <a:r>
              <a:rPr lang="en-GB" sz="3200" dirty="0"/>
              <a:t>Set up an online account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7042" y="5454972"/>
            <a:ext cx="81369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you. </a:t>
            </a:r>
            <a:endParaRPr lang="en-GB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5130936"/>
            <a:ext cx="81369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Continued….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Switching from prepayment meter to normal meter or smart meter.</a:t>
            </a:r>
          </a:p>
          <a:p>
            <a:pPr lvl="0"/>
            <a:r>
              <a:rPr lang="en-GB" sz="2800" dirty="0"/>
              <a:t>Check </a:t>
            </a:r>
            <a:r>
              <a:rPr lang="en-GB" sz="2800" b="1" dirty="0"/>
              <a:t>eligibility</a:t>
            </a:r>
            <a:r>
              <a:rPr lang="en-GB" sz="2800" dirty="0"/>
              <a:t> for a free new boiler, loft insulation, cavity wall insulation, draught proofing, and other energy efficiency measures</a:t>
            </a:r>
          </a:p>
          <a:p>
            <a:pPr lvl="0"/>
            <a:r>
              <a:rPr lang="en-GB" sz="2800" dirty="0"/>
              <a:t>Check </a:t>
            </a:r>
            <a:r>
              <a:rPr lang="en-GB" sz="2800" dirty="0" smtClean="0"/>
              <a:t>eligibility </a:t>
            </a:r>
            <a:r>
              <a:rPr lang="en-GB" sz="2800" dirty="0"/>
              <a:t>to the </a:t>
            </a:r>
            <a:r>
              <a:rPr lang="en-GB" sz="2800" b="1" dirty="0"/>
              <a:t>£140</a:t>
            </a:r>
            <a:r>
              <a:rPr lang="en-GB" sz="2800" dirty="0"/>
              <a:t> Warm home discount and Winter Fuel Payment. </a:t>
            </a:r>
          </a:p>
          <a:p>
            <a:pPr lvl="0"/>
            <a:r>
              <a:rPr lang="en-GB" sz="2800" dirty="0"/>
              <a:t>Renewable energy advice.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5670996"/>
            <a:ext cx="81369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5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0588"/>
            <a:ext cx="9525954" cy="58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63"/>
            <a:ext cx="9410096" cy="59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416"/>
            <a:ext cx="8229600" cy="1170252"/>
          </a:xfrm>
        </p:spPr>
        <p:txBody>
          <a:bodyPr/>
          <a:lstStyle/>
          <a:p>
            <a:r>
              <a:rPr lang="en-GB" dirty="0" smtClean="0"/>
              <a:t>Reducing heat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0217"/>
            <a:ext cx="8993310" cy="52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6461"/>
            <a:ext cx="8532440" cy="50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Windows and Draught proofing (AWT)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0885"/>
            <a:ext cx="9252519" cy="531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What do you know about different types of meters?</a:t>
            </a:r>
          </a:p>
          <a:p>
            <a:pPr algn="ctr"/>
            <a:r>
              <a:rPr lang="en-GB" sz="4400" dirty="0" smtClean="0"/>
              <a:t>Name some of the meters you know.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0347" y="5310956"/>
            <a:ext cx="81369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3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421</TotalTime>
  <Words>277</Words>
  <Application>Microsoft Office PowerPoint</Application>
  <PresentationFormat>Custom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PowerPoint Presentation</vt:lpstr>
      <vt:lpstr>What we offer during an Energy Advice Home visit </vt:lpstr>
      <vt:lpstr>Continued….</vt:lpstr>
      <vt:lpstr>PowerPoint Presentation</vt:lpstr>
      <vt:lpstr>PowerPoint Presentation</vt:lpstr>
      <vt:lpstr>Reducing heat loss</vt:lpstr>
      <vt:lpstr>Insulation</vt:lpstr>
      <vt:lpstr>Windows and Draught proofing (AWT)</vt:lpstr>
      <vt:lpstr>Types of meters</vt:lpstr>
      <vt:lpstr>Electricity credit or standard meter</vt:lpstr>
      <vt:lpstr>Electricity Prepayment</vt:lpstr>
      <vt:lpstr>Electricity smart meters</vt:lpstr>
      <vt:lpstr>Economy 7 meters Economy 10 meters Comfort plus meters</vt:lpstr>
      <vt:lpstr>Gas meter: Imperial or Metric</vt:lpstr>
      <vt:lpstr>Gas credit or standard meter</vt:lpstr>
      <vt:lpstr>Switching supplier</vt:lpstr>
      <vt:lpstr>Financial help (Warm Home Discount)</vt:lpstr>
      <vt:lpstr>HES referrals and Funds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Jean-Matthieu Gaunand</dc:creator>
  <cp:lastModifiedBy>owner</cp:lastModifiedBy>
  <cp:revision>35</cp:revision>
  <dcterms:created xsi:type="dcterms:W3CDTF">2017-04-25T14:40:31Z</dcterms:created>
  <dcterms:modified xsi:type="dcterms:W3CDTF">2019-07-11T11:13:05Z</dcterms:modified>
</cp:coreProperties>
</file>