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58" r:id="rId3"/>
    <p:sldId id="257" r:id="rId4"/>
    <p:sldId id="260" r:id="rId5"/>
    <p:sldId id="261" r:id="rId6"/>
    <p:sldId id="267" r:id="rId7"/>
    <p:sldId id="268" r:id="rId8"/>
    <p:sldId id="269" r:id="rId9"/>
    <p:sldId id="264" r:id="rId10"/>
    <p:sldId id="265"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3381" autoAdjust="0"/>
  </p:normalViewPr>
  <p:slideViewPr>
    <p:cSldViewPr snapToGrid="0">
      <p:cViewPr varScale="1">
        <p:scale>
          <a:sx n="63" d="100"/>
          <a:sy n="63" d="100"/>
        </p:scale>
        <p:origin x="-7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1/28/2019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youtu.be/dCOr50j-wjE" TargetMode="External"/><Relationship Id="rId2" Type="http://schemas.openxmlformats.org/officeDocument/2006/relationships/hyperlink" Target="https://youtu.be/GNUmeXO5jvU" TargetMode="External"/><Relationship Id="rId1" Type="http://schemas.openxmlformats.org/officeDocument/2006/relationships/slideLayout" Target="../slideLayouts/slideLayout2.xml"/><Relationship Id="rId4" Type="http://schemas.openxmlformats.org/officeDocument/2006/relationships/hyperlink" Target="https://www.youtube.com/watch?v=TdI98ciCf3c"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GNUmeXO5jvU"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dCOr50j-wj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TdI98ciCf3c"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949A68-773F-4351-81CD-0D76B4F9430C}"/>
              </a:ext>
            </a:extLst>
          </p:cNvPr>
          <p:cNvSpPr>
            <a:spLocks noGrp="1"/>
          </p:cNvSpPr>
          <p:nvPr>
            <p:ph type="title"/>
          </p:nvPr>
        </p:nvSpPr>
        <p:spPr>
          <a:xfrm>
            <a:off x="677334" y="609600"/>
            <a:ext cx="8596668" cy="998136"/>
          </a:xfrm>
        </p:spPr>
        <p:txBody>
          <a:bodyPr>
            <a:normAutofit fontScale="90000"/>
          </a:bodyPr>
          <a:lstStyle/>
          <a:p>
            <a:pPr algn="ctr"/>
            <a:r>
              <a:rPr lang="en-GB" b="1" dirty="0">
                <a:solidFill>
                  <a:schemeClr val="tx1"/>
                </a:solidFill>
                <a:cs typeface="Arial" panose="020B0604020202020204" pitchFamily="34" charset="0"/>
              </a:rPr>
              <a:t>Learning </a:t>
            </a:r>
            <a:r>
              <a:rPr lang="en-GB" b="1" dirty="0" smtClean="0">
                <a:solidFill>
                  <a:schemeClr val="tx1"/>
                </a:solidFill>
                <a:cs typeface="Arial" panose="020B0604020202020204" pitchFamily="34" charset="0"/>
              </a:rPr>
              <a:t>Workshops on climate change issues </a:t>
            </a:r>
            <a:endParaRPr lang="en-GB" b="1" dirty="0">
              <a:solidFill>
                <a:schemeClr val="tx1"/>
              </a:solidFill>
            </a:endParaRPr>
          </a:p>
        </p:txBody>
      </p:sp>
      <p:sp>
        <p:nvSpPr>
          <p:cNvPr id="3" name="Content Placeholder 2">
            <a:extLst>
              <a:ext uri="{FF2B5EF4-FFF2-40B4-BE49-F238E27FC236}">
                <a16:creationId xmlns:a16="http://schemas.microsoft.com/office/drawing/2014/main" xmlns="" id="{435BA3C4-56F7-464A-9825-79B248984B59}"/>
              </a:ext>
            </a:extLst>
          </p:cNvPr>
          <p:cNvSpPr>
            <a:spLocks noGrp="1"/>
          </p:cNvSpPr>
          <p:nvPr>
            <p:ph idx="1"/>
          </p:nvPr>
        </p:nvSpPr>
        <p:spPr>
          <a:xfrm>
            <a:off x="754452" y="1719914"/>
            <a:ext cx="8596668" cy="4262245"/>
          </a:xfrm>
        </p:spPr>
        <p:txBody>
          <a:bodyPr>
            <a:normAutofit/>
          </a:bodyPr>
          <a:lstStyle/>
          <a:p>
            <a:pPr marL="0" indent="0">
              <a:buNone/>
            </a:pPr>
            <a:r>
              <a:rPr lang="en-GB" sz="2800" b="1" dirty="0">
                <a:cs typeface="Arial" panose="020B0604020202020204" pitchFamily="34" charset="0"/>
              </a:rPr>
              <a:t>Main Areas </a:t>
            </a:r>
            <a:r>
              <a:rPr lang="en-GB" sz="2800" b="1" dirty="0" smtClean="0">
                <a:cs typeface="Arial" panose="020B0604020202020204" pitchFamily="34" charset="0"/>
              </a:rPr>
              <a:t>for Low </a:t>
            </a:r>
            <a:r>
              <a:rPr lang="en-GB" sz="2800" b="1" dirty="0">
                <a:cs typeface="Arial" panose="020B0604020202020204" pitchFamily="34" charset="0"/>
              </a:rPr>
              <a:t>Carbon Emission </a:t>
            </a:r>
            <a:r>
              <a:rPr lang="en-GB" sz="2800" b="1" dirty="0" smtClean="0">
                <a:cs typeface="Arial" panose="020B0604020202020204" pitchFamily="34" charset="0"/>
              </a:rPr>
              <a:t>aims</a:t>
            </a:r>
            <a:endParaRPr lang="en-GB" sz="2800" b="1" dirty="0">
              <a:cs typeface="Arial" panose="020B0604020202020204" pitchFamily="34" charset="0"/>
            </a:endParaRPr>
          </a:p>
          <a:p>
            <a:pPr>
              <a:buFont typeface="Arial" panose="020B0604020202020204" pitchFamily="34" charset="0"/>
              <a:buChar char="•"/>
            </a:pPr>
            <a:r>
              <a:rPr lang="en-GB" sz="2800" dirty="0">
                <a:cs typeface="Arial" panose="020B0604020202020204" pitchFamily="34" charset="0"/>
              </a:rPr>
              <a:t>Energy </a:t>
            </a:r>
          </a:p>
          <a:p>
            <a:pPr>
              <a:buFont typeface="Arial" panose="020B0604020202020204" pitchFamily="34" charset="0"/>
              <a:buChar char="•"/>
            </a:pPr>
            <a:r>
              <a:rPr lang="en-GB" sz="2800" dirty="0">
                <a:cs typeface="Arial" panose="020B0604020202020204" pitchFamily="34" charset="0"/>
              </a:rPr>
              <a:t>Food</a:t>
            </a:r>
          </a:p>
          <a:p>
            <a:pPr>
              <a:buFont typeface="Arial" panose="020B0604020202020204" pitchFamily="34" charset="0"/>
              <a:buChar char="•"/>
            </a:pPr>
            <a:r>
              <a:rPr lang="en-GB" sz="2800" dirty="0">
                <a:cs typeface="Arial" panose="020B0604020202020204" pitchFamily="34" charset="0"/>
              </a:rPr>
              <a:t>Gardening</a:t>
            </a:r>
          </a:p>
          <a:p>
            <a:pPr marL="285750" indent="-285750">
              <a:buFont typeface="Arial" panose="020B0604020202020204" pitchFamily="34" charset="0"/>
              <a:buChar char="•"/>
            </a:pPr>
            <a:r>
              <a:rPr lang="en-GB" sz="2800" dirty="0">
                <a:cs typeface="Arial" panose="020B0604020202020204" pitchFamily="34" charset="0"/>
              </a:rPr>
              <a:t> Transport </a:t>
            </a:r>
          </a:p>
          <a:p>
            <a:pPr marL="285750" indent="-285750">
              <a:buFont typeface="Arial" panose="020B0604020202020204" pitchFamily="34" charset="0"/>
              <a:buChar char="•"/>
            </a:pPr>
            <a:r>
              <a:rPr lang="en-GB" sz="2800" dirty="0">
                <a:cs typeface="Arial" panose="020B0604020202020204" pitchFamily="34" charset="0"/>
              </a:rPr>
              <a:t> Recycling / Waste</a:t>
            </a:r>
            <a:r>
              <a:rPr lang="en-GB" sz="2800" dirty="0"/>
              <a:t> </a:t>
            </a:r>
            <a:r>
              <a:rPr lang="en-GB" sz="2800" dirty="0">
                <a:cs typeface="Arial" panose="020B0604020202020204" pitchFamily="34" charset="0"/>
              </a:rPr>
              <a:t>management</a:t>
            </a:r>
          </a:p>
        </p:txBody>
      </p:sp>
    </p:spTree>
    <p:extLst>
      <p:ext uri="{BB962C8B-B14F-4D97-AF65-F5344CB8AC3E}">
        <p14:creationId xmlns:p14="http://schemas.microsoft.com/office/powerpoint/2010/main" val="1860972555"/>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DEDFAB-C8CE-4887-BC39-C906EB0C60E2}"/>
              </a:ext>
            </a:extLst>
          </p:cNvPr>
          <p:cNvSpPr>
            <a:spLocks noGrp="1"/>
          </p:cNvSpPr>
          <p:nvPr>
            <p:ph type="title"/>
          </p:nvPr>
        </p:nvSpPr>
        <p:spPr/>
        <p:txBody>
          <a:bodyPr/>
          <a:lstStyle/>
          <a:p>
            <a:endParaRPr lang="en-GB"/>
          </a:p>
        </p:txBody>
      </p:sp>
      <p:pic>
        <p:nvPicPr>
          <p:cNvPr id="4" name="Content Placeholder 10" descr="A screenshot of a cell phone&#10;&#10;Description generated with very high confidence">
            <a:extLst>
              <a:ext uri="{FF2B5EF4-FFF2-40B4-BE49-F238E27FC236}">
                <a16:creationId xmlns:a16="http://schemas.microsoft.com/office/drawing/2014/main" xmlns="" id="{BFA42040-B025-427B-9F34-56691089032F}"/>
              </a:ext>
            </a:extLst>
          </p:cNvPr>
          <p:cNvPicPr>
            <a:picLocks noGrp="1" noChangeAspect="1"/>
          </p:cNvPicPr>
          <p:nvPr>
            <p:ph idx="1"/>
          </p:nvPr>
        </p:nvPicPr>
        <p:blipFill>
          <a:blip r:embed="rId2"/>
          <a:stretch>
            <a:fillRect/>
          </a:stretch>
        </p:blipFill>
        <p:spPr>
          <a:xfrm>
            <a:off x="407625" y="0"/>
            <a:ext cx="8449936" cy="6764357"/>
          </a:xfrm>
        </p:spPr>
      </p:pic>
    </p:spTree>
    <p:extLst>
      <p:ext uri="{BB962C8B-B14F-4D97-AF65-F5344CB8AC3E}">
        <p14:creationId xmlns:p14="http://schemas.microsoft.com/office/powerpoint/2010/main" val="2955176276"/>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2A85A5-51D1-4BA2-AC5A-35CB83FF0C1A}"/>
              </a:ext>
            </a:extLst>
          </p:cNvPr>
          <p:cNvSpPr>
            <a:spLocks noGrp="1"/>
          </p:cNvSpPr>
          <p:nvPr>
            <p:ph type="title"/>
          </p:nvPr>
        </p:nvSpPr>
        <p:spPr>
          <a:xfrm>
            <a:off x="677334" y="609600"/>
            <a:ext cx="6055062" cy="1320800"/>
          </a:xfrm>
        </p:spPr>
        <p:txBody>
          <a:bodyPr/>
          <a:lstStyle/>
          <a:p>
            <a:pPr algn="ctr"/>
            <a:r>
              <a:rPr lang="en-GB" b="1" u="sng" dirty="0">
                <a:solidFill>
                  <a:schemeClr val="tx1"/>
                </a:solidFill>
                <a:cs typeface="Arial" panose="020B0604020202020204" pitchFamily="34" charset="0"/>
              </a:rPr>
              <a:t>Home Energy Efficiency </a:t>
            </a:r>
            <a:r>
              <a:rPr lang="en-GB" dirty="0"/>
              <a:t/>
            </a:r>
            <a:br>
              <a:rPr lang="en-GB" dirty="0"/>
            </a:br>
            <a:r>
              <a:rPr lang="en-GB" sz="2400" dirty="0">
                <a:solidFill>
                  <a:schemeClr val="tx1"/>
                </a:solidFill>
              </a:rPr>
              <a:t>Basic information and learning Videos</a:t>
            </a:r>
          </a:p>
        </p:txBody>
      </p:sp>
      <p:sp>
        <p:nvSpPr>
          <p:cNvPr id="3" name="Content Placeholder 2">
            <a:extLst>
              <a:ext uri="{FF2B5EF4-FFF2-40B4-BE49-F238E27FC236}">
                <a16:creationId xmlns:a16="http://schemas.microsoft.com/office/drawing/2014/main" xmlns="" id="{4F2F974E-252E-4AA8-A57D-B93FABE0C090}"/>
              </a:ext>
            </a:extLst>
          </p:cNvPr>
          <p:cNvSpPr>
            <a:spLocks noGrp="1"/>
          </p:cNvSpPr>
          <p:nvPr>
            <p:ph idx="1"/>
          </p:nvPr>
        </p:nvSpPr>
        <p:spPr/>
        <p:txBody>
          <a:bodyPr/>
          <a:lstStyle/>
          <a:p>
            <a:r>
              <a:rPr lang="en-GB" dirty="0">
                <a:hlinkClick r:id="rId2"/>
              </a:rPr>
              <a:t>https://youtu.be/GNUmeXO5jvU</a:t>
            </a:r>
            <a:endParaRPr lang="en-GB" dirty="0"/>
          </a:p>
          <a:p>
            <a:endParaRPr lang="en-GB" dirty="0"/>
          </a:p>
          <a:p>
            <a:r>
              <a:rPr lang="en-GB" dirty="0">
                <a:hlinkClick r:id="rId3"/>
              </a:rPr>
              <a:t>https://youtu.be/dCOr50j-wjE</a:t>
            </a:r>
            <a:endParaRPr lang="en-GB" dirty="0"/>
          </a:p>
          <a:p>
            <a:endParaRPr lang="en-GB" dirty="0"/>
          </a:p>
          <a:p>
            <a:r>
              <a:rPr lang="en-GB" dirty="0">
                <a:hlinkClick r:id="rId4"/>
              </a:rPr>
              <a:t>https://www.youtube.com/watch?v=TdI98ciCf3c</a:t>
            </a:r>
            <a:endParaRPr lang="en-GB" dirty="0"/>
          </a:p>
          <a:p>
            <a:endParaRPr lang="en-GB" dirty="0"/>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4057699278"/>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0384" y="0"/>
            <a:ext cx="8596668" cy="778525"/>
          </a:xfrm>
        </p:spPr>
        <p:txBody>
          <a:bodyPr/>
          <a:lstStyle/>
          <a:p>
            <a:pPr algn="ctr"/>
            <a:r>
              <a:rPr lang="en-GB" b="1" dirty="0">
                <a:solidFill>
                  <a:schemeClr val="accent2">
                    <a:lumMod val="50000"/>
                  </a:schemeClr>
                </a:solidFill>
                <a:latin typeface="Arial Narrow" panose="020B0606020202030204" pitchFamily="34" charset="0"/>
              </a:rPr>
              <a:t>Why Climate change is a challenge</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1860" y="1020896"/>
            <a:ext cx="8560106" cy="551811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621425141"/>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2424"/>
          </a:xfrm>
        </p:spPr>
        <p:txBody>
          <a:bodyPr>
            <a:normAutofit fontScale="90000"/>
          </a:bodyPr>
          <a:lstStyle/>
          <a:p>
            <a:pPr algn="ctr"/>
            <a:r>
              <a:rPr lang="en-GB" b="1" dirty="0">
                <a:solidFill>
                  <a:schemeClr val="accent2">
                    <a:lumMod val="50000"/>
                  </a:schemeClr>
                </a:solidFill>
                <a:latin typeface="Arial Narrow" panose="020B0606020202030204" pitchFamily="34" charset="0"/>
              </a:rPr>
              <a:t>Basic aim of Climate Challenge Initiative (2018-20) </a:t>
            </a:r>
            <a:r>
              <a:rPr lang="en-GB" b="1" u="sng" dirty="0">
                <a:solidFill>
                  <a:schemeClr val="accent2">
                    <a:lumMod val="50000"/>
                  </a:schemeClr>
                </a:solidFill>
                <a:latin typeface="Arial Narrow" panose="020B0606020202030204" pitchFamily="34" charset="0"/>
              </a:rPr>
              <a:t/>
            </a:r>
            <a:br>
              <a:rPr lang="en-GB" b="1" u="sng" dirty="0">
                <a:solidFill>
                  <a:schemeClr val="accent2">
                    <a:lumMod val="50000"/>
                  </a:schemeClr>
                </a:solidFill>
                <a:latin typeface="Arial Narrow" panose="020B0606020202030204" pitchFamily="34" charset="0"/>
              </a:rPr>
            </a:br>
            <a:endParaRPr lang="en-GB" dirty="0"/>
          </a:p>
        </p:txBody>
      </p:sp>
      <p:sp>
        <p:nvSpPr>
          <p:cNvPr id="3" name="Content Placeholder 2"/>
          <p:cNvSpPr>
            <a:spLocks noGrp="1"/>
          </p:cNvSpPr>
          <p:nvPr>
            <p:ph idx="1"/>
          </p:nvPr>
        </p:nvSpPr>
        <p:spPr>
          <a:xfrm>
            <a:off x="677334" y="1543645"/>
            <a:ext cx="8596668" cy="4824104"/>
          </a:xfrm>
        </p:spPr>
        <p:txBody>
          <a:bodyPr>
            <a:noAutofit/>
          </a:bodyPr>
          <a:lstStyle/>
          <a:p>
            <a:pPr>
              <a:buFont typeface="Arial" panose="020B0604020202020204" pitchFamily="34" charset="0"/>
              <a:buChar char="•"/>
            </a:pPr>
            <a:r>
              <a:rPr lang="en-GB" sz="2400" dirty="0">
                <a:cs typeface="Arial" panose="020B0604020202020204" pitchFamily="34" charset="0"/>
              </a:rPr>
              <a:t>The primary aim of the Climate Challenge Initiative at NKS is to raise awareness of the changing climate and its negative effects on our planet earth, and how we can contribute to mitigate these through changed behaviour.</a:t>
            </a:r>
          </a:p>
          <a:p>
            <a:pPr marL="0" indent="0">
              <a:buNone/>
            </a:pPr>
            <a:r>
              <a:rPr lang="en-GB" sz="2400" b="1" dirty="0">
                <a:cs typeface="Arial" panose="020B0604020202020204" pitchFamily="34" charset="0"/>
              </a:rPr>
              <a:t>Main Areas of the Project under Low Carbon Emission aim</a:t>
            </a:r>
          </a:p>
          <a:p>
            <a:pPr>
              <a:buFont typeface="Arial" panose="020B0604020202020204" pitchFamily="34" charset="0"/>
              <a:buChar char="•"/>
            </a:pPr>
            <a:r>
              <a:rPr lang="en-GB" sz="2400" dirty="0">
                <a:cs typeface="Arial" panose="020B0604020202020204" pitchFamily="34" charset="0"/>
              </a:rPr>
              <a:t>Energy </a:t>
            </a:r>
          </a:p>
          <a:p>
            <a:pPr>
              <a:buFont typeface="Arial" panose="020B0604020202020204" pitchFamily="34" charset="0"/>
              <a:buChar char="•"/>
            </a:pPr>
            <a:r>
              <a:rPr lang="en-GB" sz="2400" dirty="0">
                <a:cs typeface="Arial" panose="020B0604020202020204" pitchFamily="34" charset="0"/>
              </a:rPr>
              <a:t>Food</a:t>
            </a:r>
          </a:p>
          <a:p>
            <a:pPr>
              <a:buFont typeface="Arial" panose="020B0604020202020204" pitchFamily="34" charset="0"/>
              <a:buChar char="•"/>
            </a:pPr>
            <a:r>
              <a:rPr lang="en-GB" sz="2400" dirty="0">
                <a:cs typeface="Arial" panose="020B0604020202020204" pitchFamily="34" charset="0"/>
              </a:rPr>
              <a:t>Gardening</a:t>
            </a:r>
          </a:p>
          <a:p>
            <a:pPr marL="285750" indent="-285750">
              <a:buFont typeface="Arial" panose="020B0604020202020204" pitchFamily="34" charset="0"/>
              <a:buChar char="•"/>
            </a:pPr>
            <a:r>
              <a:rPr lang="en-GB" sz="2400" dirty="0">
                <a:cs typeface="Arial" panose="020B0604020202020204" pitchFamily="34" charset="0"/>
              </a:rPr>
              <a:t> Transport </a:t>
            </a:r>
          </a:p>
          <a:p>
            <a:pPr marL="285750" indent="-285750">
              <a:buFont typeface="Arial" panose="020B0604020202020204" pitchFamily="34" charset="0"/>
              <a:buChar char="•"/>
            </a:pPr>
            <a:r>
              <a:rPr lang="en-GB" sz="2400" dirty="0">
                <a:cs typeface="Arial" panose="020B0604020202020204" pitchFamily="34" charset="0"/>
              </a:rPr>
              <a:t> Recycling / Waste</a:t>
            </a:r>
            <a:r>
              <a:rPr lang="en-GB" sz="2400" dirty="0"/>
              <a:t> </a:t>
            </a:r>
            <a:r>
              <a:rPr lang="en-GB" sz="2400" dirty="0">
                <a:cs typeface="Arial" panose="020B0604020202020204" pitchFamily="34" charset="0"/>
              </a:rPr>
              <a:t>management</a:t>
            </a:r>
          </a:p>
        </p:txBody>
      </p:sp>
    </p:spTree>
    <p:extLst>
      <p:ext uri="{BB962C8B-B14F-4D97-AF65-F5344CB8AC3E}">
        <p14:creationId xmlns:p14="http://schemas.microsoft.com/office/powerpoint/2010/main" val="2427162642"/>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0559"/>
          </a:xfrm>
        </p:spPr>
        <p:txBody>
          <a:bodyPr>
            <a:normAutofit fontScale="90000"/>
          </a:bodyPr>
          <a:lstStyle/>
          <a:p>
            <a:r>
              <a:rPr lang="en-GB" b="1" dirty="0">
                <a:solidFill>
                  <a:schemeClr val="accent2">
                    <a:lumMod val="50000"/>
                  </a:schemeClr>
                </a:solidFill>
                <a:latin typeface="Arial Narrow" panose="020B0606020202030204" pitchFamily="34" charset="0"/>
              </a:rPr>
              <a:t>Basic aim of Climate Challenge Initiative (2018-20)</a:t>
            </a:r>
            <a:endParaRPr lang="en-GB" dirty="0"/>
          </a:p>
        </p:txBody>
      </p:sp>
      <p:sp>
        <p:nvSpPr>
          <p:cNvPr id="3" name="Content Placeholder 2"/>
          <p:cNvSpPr>
            <a:spLocks noGrp="1"/>
          </p:cNvSpPr>
          <p:nvPr>
            <p:ph idx="1"/>
          </p:nvPr>
        </p:nvSpPr>
        <p:spPr>
          <a:xfrm>
            <a:off x="677334" y="1499577"/>
            <a:ext cx="8596668" cy="4449531"/>
          </a:xfrm>
        </p:spPr>
        <p:txBody>
          <a:bodyPr>
            <a:normAutofit/>
          </a:bodyPr>
          <a:lstStyle/>
          <a:p>
            <a:pPr marL="285750" indent="-285750">
              <a:buFont typeface="Arial" panose="020B0604020202020204" pitchFamily="34" charset="0"/>
              <a:buChar char="•"/>
            </a:pPr>
            <a:r>
              <a:rPr lang="en-GB" sz="3200" b="1" dirty="0">
                <a:cs typeface="Arial" panose="020B0604020202020204" pitchFamily="34" charset="0"/>
              </a:rPr>
              <a:t>Energy</a:t>
            </a:r>
            <a:endParaRPr lang="en-GB" sz="3200" dirty="0">
              <a:cs typeface="Arial" panose="020B0604020202020204" pitchFamily="34" charset="0"/>
            </a:endParaRPr>
          </a:p>
          <a:p>
            <a:pPr marL="971550" lvl="2" indent="-171450">
              <a:buFont typeface="Wingdings" panose="05000000000000000000" pitchFamily="2" charset="2"/>
              <a:buChar char="ü"/>
            </a:pPr>
            <a:r>
              <a:rPr lang="en-GB" sz="2800" dirty="0">
                <a:cs typeface="Arial" panose="020B0604020202020204" pitchFamily="34" charset="0"/>
              </a:rPr>
              <a:t>One to one support to families for advise, information and energy checks </a:t>
            </a:r>
          </a:p>
          <a:p>
            <a:pPr marL="971550" lvl="2" indent="-171450">
              <a:buFont typeface="Wingdings" panose="05000000000000000000" pitchFamily="2" charset="2"/>
              <a:buChar char="ü"/>
            </a:pPr>
            <a:r>
              <a:rPr lang="en-GB" sz="2800" dirty="0">
                <a:cs typeface="Arial" panose="020B0604020202020204" pitchFamily="34" charset="0"/>
              </a:rPr>
              <a:t>issue of fuel poverty - to support the families. </a:t>
            </a:r>
          </a:p>
          <a:p>
            <a:pPr marL="971550" lvl="2" indent="-171450">
              <a:buFont typeface="Wingdings" panose="05000000000000000000" pitchFamily="2" charset="2"/>
              <a:buChar char="ü"/>
            </a:pPr>
            <a:r>
              <a:rPr lang="en-GB" sz="2800" dirty="0">
                <a:cs typeface="Arial" panose="020B0604020202020204" pitchFamily="34" charset="0"/>
              </a:rPr>
              <a:t>Educational sessions and confidence building workshops will be held to increase CO2 literacy in the community.</a:t>
            </a:r>
          </a:p>
          <a:p>
            <a:pPr marL="800100" lvl="2" indent="0">
              <a:buNone/>
            </a:pPr>
            <a:endParaRPr lang="en-GB" dirty="0">
              <a:cs typeface="Arial" panose="020B0604020202020204" pitchFamily="34" charset="0"/>
            </a:endParaRPr>
          </a:p>
          <a:p>
            <a:endParaRPr lang="en-GB" dirty="0"/>
          </a:p>
        </p:txBody>
      </p:sp>
    </p:spTree>
    <p:extLst>
      <p:ext uri="{BB962C8B-B14F-4D97-AF65-F5344CB8AC3E}">
        <p14:creationId xmlns:p14="http://schemas.microsoft.com/office/powerpoint/2010/main" val="4265239256"/>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3610"/>
          </a:xfrm>
        </p:spPr>
        <p:txBody>
          <a:bodyPr>
            <a:normAutofit fontScale="90000"/>
          </a:bodyPr>
          <a:lstStyle/>
          <a:p>
            <a:r>
              <a:rPr lang="en-GB" b="1" dirty="0">
                <a:solidFill>
                  <a:schemeClr val="accent2">
                    <a:lumMod val="50000"/>
                  </a:schemeClr>
                </a:solidFill>
                <a:latin typeface="Arial Narrow" panose="020B0606020202030204" pitchFamily="34" charset="0"/>
              </a:rPr>
              <a:t>Basic aim of Climate Challenge Initiative (2018-20)</a:t>
            </a:r>
            <a:endParaRPr lang="en-GB" dirty="0"/>
          </a:p>
        </p:txBody>
      </p:sp>
      <p:sp>
        <p:nvSpPr>
          <p:cNvPr id="3" name="Content Placeholder 2"/>
          <p:cNvSpPr>
            <a:spLocks noGrp="1"/>
          </p:cNvSpPr>
          <p:nvPr>
            <p:ph idx="1"/>
          </p:nvPr>
        </p:nvSpPr>
        <p:spPr>
          <a:xfrm>
            <a:off x="677334" y="1631779"/>
            <a:ext cx="9169310" cy="4172255"/>
          </a:xfrm>
        </p:spPr>
        <p:txBody>
          <a:bodyPr/>
          <a:lstStyle/>
          <a:p>
            <a:pPr marL="285750" indent="-285750">
              <a:buFont typeface="Arial" panose="020B0604020202020204" pitchFamily="34" charset="0"/>
              <a:buChar char="•"/>
            </a:pPr>
            <a:r>
              <a:rPr lang="en-GB" sz="2800" b="1" dirty="0">
                <a:cs typeface="Arial" panose="020B0604020202020204" pitchFamily="34" charset="0"/>
              </a:rPr>
              <a:t>Recycling / Waste</a:t>
            </a:r>
            <a:r>
              <a:rPr lang="en-GB" sz="2800" b="1" dirty="0"/>
              <a:t> </a:t>
            </a:r>
            <a:r>
              <a:rPr lang="en-GB" sz="2800" b="1" dirty="0">
                <a:cs typeface="Arial" panose="020B0604020202020204" pitchFamily="34" charset="0"/>
              </a:rPr>
              <a:t>management</a:t>
            </a:r>
          </a:p>
          <a:p>
            <a:pPr marL="971550" lvl="2" indent="-171450">
              <a:buFont typeface="Wingdings" panose="05000000000000000000" pitchFamily="2" charset="2"/>
              <a:buChar char="ü"/>
            </a:pPr>
            <a:r>
              <a:rPr lang="en-GB" sz="2800" dirty="0">
                <a:cs typeface="Arial" panose="020B0604020202020204" pitchFamily="34" charset="0"/>
              </a:rPr>
              <a:t>NKS organised exchanging of unwanted materials</a:t>
            </a:r>
          </a:p>
          <a:p>
            <a:pPr marL="971550" lvl="2" indent="-171450">
              <a:buFont typeface="Wingdings" panose="05000000000000000000" pitchFamily="2" charset="2"/>
              <a:buChar char="ü"/>
            </a:pPr>
            <a:r>
              <a:rPr lang="en-GB" sz="2800" dirty="0">
                <a:cs typeface="Arial" panose="020B0604020202020204" pitchFamily="34" charset="0"/>
              </a:rPr>
              <a:t>group sessions to make quilts with unused textiles/materials. </a:t>
            </a:r>
          </a:p>
          <a:p>
            <a:pPr marL="971550" lvl="2" indent="-171450">
              <a:buFont typeface="Wingdings" panose="05000000000000000000" pitchFamily="2" charset="2"/>
              <a:buChar char="ü"/>
            </a:pPr>
            <a:r>
              <a:rPr lang="en-GB" sz="2800" dirty="0">
                <a:cs typeface="Arial" panose="020B0604020202020204" pitchFamily="34" charset="0"/>
              </a:rPr>
              <a:t>encourage reusing the unwanted dresses/saris/materials, waste bottles, car tyres, tins</a:t>
            </a:r>
          </a:p>
          <a:p>
            <a:pPr marL="800100" lvl="2" indent="0">
              <a:buNone/>
            </a:pPr>
            <a:endParaRPr lang="en-GB" dirty="0">
              <a:cs typeface="Arial" panose="020B0604020202020204" pitchFamily="34" charset="0"/>
            </a:endParaRPr>
          </a:p>
          <a:p>
            <a:pPr marL="285750" lvl="2" indent="-285750">
              <a:buFont typeface="Arial" panose="020B0604020202020204" pitchFamily="34" charset="0"/>
              <a:buChar char="•"/>
            </a:pPr>
            <a:endParaRPr lang="en-GB" sz="1800" dirty="0">
              <a:cs typeface="Arial" panose="020B0604020202020204" pitchFamily="34" charset="0"/>
            </a:endParaRPr>
          </a:p>
        </p:txBody>
      </p:sp>
    </p:spTree>
    <p:extLst>
      <p:ext uri="{BB962C8B-B14F-4D97-AF65-F5344CB8AC3E}">
        <p14:creationId xmlns:p14="http://schemas.microsoft.com/office/powerpoint/2010/main" val="100951458"/>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45CA2D-2CC0-4439-91A5-9081148E5923}"/>
              </a:ext>
            </a:extLst>
          </p:cNvPr>
          <p:cNvSpPr>
            <a:spLocks noGrp="1"/>
          </p:cNvSpPr>
          <p:nvPr>
            <p:ph type="title"/>
          </p:nvPr>
        </p:nvSpPr>
        <p:spPr/>
        <p:txBody>
          <a:bodyPr/>
          <a:lstStyle/>
          <a:p>
            <a:endParaRPr lang="en-GB"/>
          </a:p>
        </p:txBody>
      </p:sp>
      <p:pic>
        <p:nvPicPr>
          <p:cNvPr id="4" name="Online Media 3" title="Managing appliances">
            <a:hlinkClick r:id="" action="ppaction://media"/>
            <a:extLst>
              <a:ext uri="{FF2B5EF4-FFF2-40B4-BE49-F238E27FC236}">
                <a16:creationId xmlns:a16="http://schemas.microsoft.com/office/drawing/2014/main" xmlns="" id="{447A4DF2-4999-4051-AF94-9844B93C69A6}"/>
              </a:ext>
            </a:extLst>
          </p:cNvPr>
          <p:cNvPicPr>
            <a:picLocks noGrp="1" noRot="1" noChangeAspect="1"/>
          </p:cNvPicPr>
          <p:nvPr>
            <p:ph idx="1"/>
            <a:videoFile r:link="rId1"/>
          </p:nvPr>
        </p:nvPicPr>
        <p:blipFill>
          <a:blip r:embed="rId3"/>
          <a:stretch>
            <a:fillRect/>
          </a:stretch>
        </p:blipFill>
        <p:spPr>
          <a:xfrm>
            <a:off x="677334" y="311217"/>
            <a:ext cx="8524418" cy="5781575"/>
          </a:xfrm>
          <a:prstGeom prst="rect">
            <a:avLst/>
          </a:prstGeom>
        </p:spPr>
      </p:pic>
    </p:spTree>
    <p:extLst>
      <p:ext uri="{BB962C8B-B14F-4D97-AF65-F5344CB8AC3E}">
        <p14:creationId xmlns:p14="http://schemas.microsoft.com/office/powerpoint/2010/main" val="1976521228"/>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Understanding your energy bills">
            <a:hlinkClick r:id="" action="ppaction://media"/>
            <a:extLst>
              <a:ext uri="{FF2B5EF4-FFF2-40B4-BE49-F238E27FC236}">
                <a16:creationId xmlns:a16="http://schemas.microsoft.com/office/drawing/2014/main" xmlns="" id="{00A9C771-60B3-4CAE-A78F-929DE0E04726}"/>
              </a:ext>
            </a:extLst>
          </p:cNvPr>
          <p:cNvPicPr>
            <a:picLocks noGrp="1" noRot="1" noChangeAspect="1"/>
          </p:cNvPicPr>
          <p:nvPr>
            <p:ph idx="1"/>
            <a:videoFile r:link="rId1"/>
          </p:nvPr>
        </p:nvPicPr>
        <p:blipFill>
          <a:blip r:embed="rId3"/>
          <a:stretch>
            <a:fillRect/>
          </a:stretch>
        </p:blipFill>
        <p:spPr>
          <a:xfrm>
            <a:off x="490888" y="121742"/>
            <a:ext cx="9153626" cy="5496026"/>
          </a:xfrm>
          <a:prstGeom prst="rect">
            <a:avLst/>
          </a:prstGeom>
        </p:spPr>
      </p:pic>
    </p:spTree>
    <p:extLst>
      <p:ext uri="{BB962C8B-B14F-4D97-AF65-F5344CB8AC3E}">
        <p14:creationId xmlns:p14="http://schemas.microsoft.com/office/powerpoint/2010/main" val="896445490"/>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Energy Efficiency At Home: Appliances">
            <a:hlinkClick r:id="" action="ppaction://media"/>
            <a:extLst>
              <a:ext uri="{FF2B5EF4-FFF2-40B4-BE49-F238E27FC236}">
                <a16:creationId xmlns:a16="http://schemas.microsoft.com/office/drawing/2014/main" xmlns="" id="{C6FB39C5-366A-4740-A77B-35F52955ED36}"/>
              </a:ext>
            </a:extLst>
          </p:cNvPr>
          <p:cNvPicPr>
            <a:picLocks noGrp="1" noRot="1" noChangeAspect="1"/>
          </p:cNvPicPr>
          <p:nvPr>
            <p:ph idx="1"/>
            <a:videoFile r:link="rId1"/>
          </p:nvPr>
        </p:nvPicPr>
        <p:blipFill>
          <a:blip r:embed="rId3"/>
          <a:stretch>
            <a:fillRect/>
          </a:stretch>
        </p:blipFill>
        <p:spPr>
          <a:xfrm>
            <a:off x="452387" y="847023"/>
            <a:ext cx="8970745" cy="4505376"/>
          </a:xfrm>
          <a:prstGeom prst="rect">
            <a:avLst/>
          </a:prstGeom>
        </p:spPr>
      </p:pic>
    </p:spTree>
    <p:extLst>
      <p:ext uri="{BB962C8B-B14F-4D97-AF65-F5344CB8AC3E}">
        <p14:creationId xmlns:p14="http://schemas.microsoft.com/office/powerpoint/2010/main" val="3283259403"/>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Content Placeholder 8">
            <a:extLst>
              <a:ext uri="{FF2B5EF4-FFF2-40B4-BE49-F238E27FC236}">
                <a16:creationId xmlns:a16="http://schemas.microsoft.com/office/drawing/2014/main" xmlns="" id="{AFC2B62D-680A-4A3B-842A-8230D955C5AB}"/>
              </a:ext>
            </a:extLst>
          </p:cNvPr>
          <p:cNvPicPr>
            <a:picLocks noChangeAspect="1"/>
          </p:cNvPicPr>
          <p:nvPr/>
        </p:nvPicPr>
        <p:blipFill>
          <a:blip r:embed="rId2"/>
          <a:stretch>
            <a:fillRect/>
          </a:stretch>
        </p:blipFill>
        <p:spPr>
          <a:xfrm>
            <a:off x="484742" y="275421"/>
            <a:ext cx="8394853" cy="6791899"/>
          </a:xfrm>
          <a:prstGeom prst="rect">
            <a:avLst/>
          </a:prstGeom>
        </p:spPr>
      </p:pic>
    </p:spTree>
    <p:extLst>
      <p:ext uri="{BB962C8B-B14F-4D97-AF65-F5344CB8AC3E}">
        <p14:creationId xmlns:p14="http://schemas.microsoft.com/office/powerpoint/2010/main" val="2445390356"/>
      </p:ext>
    </p:extLst>
  </p:cSld>
  <p:clrMapOvr>
    <a:masterClrMapping/>
  </p:clrMapOvr>
  <mc:AlternateContent xmlns:mc="http://schemas.openxmlformats.org/markup-compatibility/2006" xmlns:p14="http://schemas.microsoft.com/office/powerpoint/2010/main">
    <mc:Choice Requires="p14">
      <p:transition spd="slow" p14:dur="2250">
        <p:wipe/>
      </p:transition>
    </mc:Choice>
    <mc:Fallback xmlns="">
      <p:transition spd="slow">
        <p:wip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490</TotalTime>
  <Words>200</Words>
  <Application>Microsoft Office PowerPoint</Application>
  <PresentationFormat>Custom</PresentationFormat>
  <Paragraphs>34</Paragraphs>
  <Slides>11</Slides>
  <Notes>0</Notes>
  <HiddenSlides>0</HiddenSlides>
  <MMClips>3</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Facet</vt:lpstr>
      <vt:lpstr>Learning Workshops on climate change issues </vt:lpstr>
      <vt:lpstr>Why Climate change is a challenge</vt:lpstr>
      <vt:lpstr>Basic aim of Climate Challenge Initiative (2018-20)  </vt:lpstr>
      <vt:lpstr>Basic aim of Climate Challenge Initiative (2018-20)</vt:lpstr>
      <vt:lpstr>Basic aim of Climate Challenge Initiative (2018-20)</vt:lpstr>
      <vt:lpstr>PowerPoint Presentation</vt:lpstr>
      <vt:lpstr>PowerPoint Presentation</vt:lpstr>
      <vt:lpstr>PowerPoint Presentation</vt:lpstr>
      <vt:lpstr>PowerPoint Presentation</vt:lpstr>
      <vt:lpstr>PowerPoint Presentation</vt:lpstr>
      <vt:lpstr>Home Energy Efficiency  Basic information and learning Videos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owner</cp:lastModifiedBy>
  <cp:revision>35</cp:revision>
  <dcterms:created xsi:type="dcterms:W3CDTF">2018-05-08T01:55:34Z</dcterms:created>
  <dcterms:modified xsi:type="dcterms:W3CDTF">2019-01-28T15:16:02Z</dcterms:modified>
</cp:coreProperties>
</file>